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35"/>
  </p:notesMasterIdLst>
  <p:sldIdLst>
    <p:sldId id="256" r:id="rId2"/>
    <p:sldId id="325" r:id="rId3"/>
    <p:sldId id="268" r:id="rId4"/>
    <p:sldId id="320" r:id="rId5"/>
    <p:sldId id="321" r:id="rId6"/>
    <p:sldId id="322" r:id="rId7"/>
    <p:sldId id="323" r:id="rId8"/>
    <p:sldId id="324" r:id="rId9"/>
    <p:sldId id="343" r:id="rId10"/>
    <p:sldId id="341" r:id="rId11"/>
    <p:sldId id="319" r:id="rId12"/>
    <p:sldId id="326" r:id="rId13"/>
    <p:sldId id="303" r:id="rId14"/>
    <p:sldId id="304" r:id="rId15"/>
    <p:sldId id="305" r:id="rId16"/>
    <p:sldId id="327" r:id="rId17"/>
    <p:sldId id="328" r:id="rId18"/>
    <p:sldId id="329" r:id="rId19"/>
    <p:sldId id="330" r:id="rId20"/>
    <p:sldId id="331" r:id="rId21"/>
    <p:sldId id="314" r:id="rId22"/>
    <p:sldId id="312" r:id="rId23"/>
    <p:sldId id="332" r:id="rId24"/>
    <p:sldId id="333" r:id="rId25"/>
    <p:sldId id="334" r:id="rId26"/>
    <p:sldId id="335" r:id="rId27"/>
    <p:sldId id="280" r:id="rId28"/>
    <p:sldId id="336" r:id="rId29"/>
    <p:sldId id="337" r:id="rId30"/>
    <p:sldId id="338" r:id="rId31"/>
    <p:sldId id="339" r:id="rId32"/>
    <p:sldId id="340" r:id="rId33"/>
    <p:sldId id="298"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20000"/>
      </a:lnSpc>
      <a:spcBef>
        <a:spcPts val="0"/>
      </a:spcBef>
      <a:spcAft>
        <a:spcPts val="0"/>
      </a:spcAft>
      <a:buClrTx/>
      <a:buSzTx/>
      <a:buFontTx/>
      <a:buNone/>
      <a:tabLst/>
      <a:defRPr kumimoji="0" sz="1400" b="0" i="0" u="none" strike="noStrike" cap="none" spc="0" normalizeH="0" baseline="0">
        <a:ln>
          <a:noFill/>
        </a:ln>
        <a:solidFill>
          <a:srgbClr val="281E1E"/>
        </a:solidFill>
        <a:effectLst/>
        <a:uFillTx/>
        <a:latin typeface="+mn-lt"/>
        <a:ea typeface="+mn-ea"/>
        <a:cs typeface="+mn-cs"/>
        <a:sym typeface="Microsoft YaHei"/>
      </a:defRPr>
    </a:lvl1pPr>
    <a:lvl2pPr marL="0" marR="0" indent="342900" algn="l" defTabSz="914400" rtl="0" fontAlgn="auto" latinLnBrk="0" hangingPunct="0">
      <a:lnSpc>
        <a:spcPct val="120000"/>
      </a:lnSpc>
      <a:spcBef>
        <a:spcPts val="0"/>
      </a:spcBef>
      <a:spcAft>
        <a:spcPts val="0"/>
      </a:spcAft>
      <a:buClrTx/>
      <a:buSzTx/>
      <a:buFontTx/>
      <a:buNone/>
      <a:tabLst/>
      <a:defRPr kumimoji="0" sz="1400" b="0" i="0" u="none" strike="noStrike" cap="none" spc="0" normalizeH="0" baseline="0">
        <a:ln>
          <a:noFill/>
        </a:ln>
        <a:solidFill>
          <a:srgbClr val="281E1E"/>
        </a:solidFill>
        <a:effectLst/>
        <a:uFillTx/>
        <a:latin typeface="+mn-lt"/>
        <a:ea typeface="+mn-ea"/>
        <a:cs typeface="+mn-cs"/>
        <a:sym typeface="Microsoft YaHei"/>
      </a:defRPr>
    </a:lvl2pPr>
    <a:lvl3pPr marL="0" marR="0" indent="685800" algn="l" defTabSz="914400" rtl="0" fontAlgn="auto" latinLnBrk="0" hangingPunct="0">
      <a:lnSpc>
        <a:spcPct val="120000"/>
      </a:lnSpc>
      <a:spcBef>
        <a:spcPts val="0"/>
      </a:spcBef>
      <a:spcAft>
        <a:spcPts val="0"/>
      </a:spcAft>
      <a:buClrTx/>
      <a:buSzTx/>
      <a:buFontTx/>
      <a:buNone/>
      <a:tabLst/>
      <a:defRPr kumimoji="0" sz="1400" b="0" i="0" u="none" strike="noStrike" cap="none" spc="0" normalizeH="0" baseline="0">
        <a:ln>
          <a:noFill/>
        </a:ln>
        <a:solidFill>
          <a:srgbClr val="281E1E"/>
        </a:solidFill>
        <a:effectLst/>
        <a:uFillTx/>
        <a:latin typeface="+mn-lt"/>
        <a:ea typeface="+mn-ea"/>
        <a:cs typeface="+mn-cs"/>
        <a:sym typeface="Microsoft YaHei"/>
      </a:defRPr>
    </a:lvl3pPr>
    <a:lvl4pPr marL="0" marR="0" indent="1028700" algn="l" defTabSz="914400" rtl="0" fontAlgn="auto" latinLnBrk="0" hangingPunct="0">
      <a:lnSpc>
        <a:spcPct val="120000"/>
      </a:lnSpc>
      <a:spcBef>
        <a:spcPts val="0"/>
      </a:spcBef>
      <a:spcAft>
        <a:spcPts val="0"/>
      </a:spcAft>
      <a:buClrTx/>
      <a:buSzTx/>
      <a:buFontTx/>
      <a:buNone/>
      <a:tabLst/>
      <a:defRPr kumimoji="0" sz="1400" b="0" i="0" u="none" strike="noStrike" cap="none" spc="0" normalizeH="0" baseline="0">
        <a:ln>
          <a:noFill/>
        </a:ln>
        <a:solidFill>
          <a:srgbClr val="281E1E"/>
        </a:solidFill>
        <a:effectLst/>
        <a:uFillTx/>
        <a:latin typeface="+mn-lt"/>
        <a:ea typeface="+mn-ea"/>
        <a:cs typeface="+mn-cs"/>
        <a:sym typeface="Microsoft YaHei"/>
      </a:defRPr>
    </a:lvl4pPr>
    <a:lvl5pPr marL="0" marR="0" indent="1371600" algn="l" defTabSz="914400" rtl="0" fontAlgn="auto" latinLnBrk="0" hangingPunct="0">
      <a:lnSpc>
        <a:spcPct val="120000"/>
      </a:lnSpc>
      <a:spcBef>
        <a:spcPts val="0"/>
      </a:spcBef>
      <a:spcAft>
        <a:spcPts val="0"/>
      </a:spcAft>
      <a:buClrTx/>
      <a:buSzTx/>
      <a:buFontTx/>
      <a:buNone/>
      <a:tabLst/>
      <a:defRPr kumimoji="0" sz="1400" b="0" i="0" u="none" strike="noStrike" cap="none" spc="0" normalizeH="0" baseline="0">
        <a:ln>
          <a:noFill/>
        </a:ln>
        <a:solidFill>
          <a:srgbClr val="281E1E"/>
        </a:solidFill>
        <a:effectLst/>
        <a:uFillTx/>
        <a:latin typeface="+mn-lt"/>
        <a:ea typeface="+mn-ea"/>
        <a:cs typeface="+mn-cs"/>
        <a:sym typeface="Microsoft YaHei"/>
      </a:defRPr>
    </a:lvl5pPr>
    <a:lvl6pPr marL="0" marR="0" indent="1714500" algn="l" defTabSz="914400" rtl="0" fontAlgn="auto" latinLnBrk="0" hangingPunct="0">
      <a:lnSpc>
        <a:spcPct val="120000"/>
      </a:lnSpc>
      <a:spcBef>
        <a:spcPts val="0"/>
      </a:spcBef>
      <a:spcAft>
        <a:spcPts val="0"/>
      </a:spcAft>
      <a:buClrTx/>
      <a:buSzTx/>
      <a:buFontTx/>
      <a:buNone/>
      <a:tabLst/>
      <a:defRPr kumimoji="0" sz="1400" b="0" i="0" u="none" strike="noStrike" cap="none" spc="0" normalizeH="0" baseline="0">
        <a:ln>
          <a:noFill/>
        </a:ln>
        <a:solidFill>
          <a:srgbClr val="281E1E"/>
        </a:solidFill>
        <a:effectLst/>
        <a:uFillTx/>
        <a:latin typeface="+mn-lt"/>
        <a:ea typeface="+mn-ea"/>
        <a:cs typeface="+mn-cs"/>
        <a:sym typeface="Microsoft YaHei"/>
      </a:defRPr>
    </a:lvl6pPr>
    <a:lvl7pPr marL="0" marR="0" indent="2057400" algn="l" defTabSz="914400" rtl="0" fontAlgn="auto" latinLnBrk="0" hangingPunct="0">
      <a:lnSpc>
        <a:spcPct val="120000"/>
      </a:lnSpc>
      <a:spcBef>
        <a:spcPts val="0"/>
      </a:spcBef>
      <a:spcAft>
        <a:spcPts val="0"/>
      </a:spcAft>
      <a:buClrTx/>
      <a:buSzTx/>
      <a:buFontTx/>
      <a:buNone/>
      <a:tabLst/>
      <a:defRPr kumimoji="0" sz="1400" b="0" i="0" u="none" strike="noStrike" cap="none" spc="0" normalizeH="0" baseline="0">
        <a:ln>
          <a:noFill/>
        </a:ln>
        <a:solidFill>
          <a:srgbClr val="281E1E"/>
        </a:solidFill>
        <a:effectLst/>
        <a:uFillTx/>
        <a:latin typeface="+mn-lt"/>
        <a:ea typeface="+mn-ea"/>
        <a:cs typeface="+mn-cs"/>
        <a:sym typeface="Microsoft YaHei"/>
      </a:defRPr>
    </a:lvl7pPr>
    <a:lvl8pPr marL="0" marR="0" indent="2400300" algn="l" defTabSz="914400" rtl="0" fontAlgn="auto" latinLnBrk="0" hangingPunct="0">
      <a:lnSpc>
        <a:spcPct val="120000"/>
      </a:lnSpc>
      <a:spcBef>
        <a:spcPts val="0"/>
      </a:spcBef>
      <a:spcAft>
        <a:spcPts val="0"/>
      </a:spcAft>
      <a:buClrTx/>
      <a:buSzTx/>
      <a:buFontTx/>
      <a:buNone/>
      <a:tabLst/>
      <a:defRPr kumimoji="0" sz="1400" b="0" i="0" u="none" strike="noStrike" cap="none" spc="0" normalizeH="0" baseline="0">
        <a:ln>
          <a:noFill/>
        </a:ln>
        <a:solidFill>
          <a:srgbClr val="281E1E"/>
        </a:solidFill>
        <a:effectLst/>
        <a:uFillTx/>
        <a:latin typeface="+mn-lt"/>
        <a:ea typeface="+mn-ea"/>
        <a:cs typeface="+mn-cs"/>
        <a:sym typeface="Microsoft YaHei"/>
      </a:defRPr>
    </a:lvl8pPr>
    <a:lvl9pPr marL="0" marR="0" indent="2743200" algn="l" defTabSz="914400" rtl="0" fontAlgn="auto" latinLnBrk="0" hangingPunct="0">
      <a:lnSpc>
        <a:spcPct val="120000"/>
      </a:lnSpc>
      <a:spcBef>
        <a:spcPts val="0"/>
      </a:spcBef>
      <a:spcAft>
        <a:spcPts val="0"/>
      </a:spcAft>
      <a:buClrTx/>
      <a:buSzTx/>
      <a:buFontTx/>
      <a:buNone/>
      <a:tabLst/>
      <a:defRPr kumimoji="0" sz="1400" b="0" i="0" u="none" strike="noStrike" cap="none" spc="0" normalizeH="0" baseline="0">
        <a:ln>
          <a:noFill/>
        </a:ln>
        <a:solidFill>
          <a:srgbClr val="281E1E"/>
        </a:solidFill>
        <a:effectLst/>
        <a:uFillTx/>
        <a:latin typeface="+mn-lt"/>
        <a:ea typeface="+mn-ea"/>
        <a:cs typeface="+mn-cs"/>
        <a:sym typeface="Microsoft YaHe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DFF"/>
    <a:srgbClr val="281E1E"/>
    <a:srgbClr val="1E50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6CBB8FF1-D9AA-43F3-AF6F-95CC898621D3}" styleName="">
    <a:tblBg/>
    <a:wholeTbl>
      <a:tcTxStyle b="off" i="off">
        <a:fontRef idx="minor">
          <a:srgbClr val="281E1E"/>
        </a:fontRef>
        <a:srgbClr val="281E1E"/>
      </a:tcTxStyle>
      <a:tcStyle>
        <a:tcBdr>
          <a:left>
            <a:ln w="3175" cap="flat">
              <a:solidFill>
                <a:srgbClr val="EDEDED"/>
              </a:solidFill>
              <a:prstDash val="solid"/>
              <a:miter lim="400000"/>
            </a:ln>
          </a:left>
          <a:right>
            <a:ln w="3175" cap="flat">
              <a:solidFill>
                <a:srgbClr val="EDEDED"/>
              </a:solidFill>
              <a:prstDash val="solid"/>
              <a:miter lim="400000"/>
            </a:ln>
          </a:right>
          <a:top>
            <a:ln w="3175" cap="flat">
              <a:solidFill>
                <a:srgbClr val="EDEDED"/>
              </a:solidFill>
              <a:prstDash val="solid"/>
              <a:miter lim="400000"/>
            </a:ln>
          </a:top>
          <a:bottom>
            <a:ln w="3175" cap="flat">
              <a:solidFill>
                <a:srgbClr val="EDEDED"/>
              </a:solidFill>
              <a:prstDash val="solid"/>
              <a:miter lim="400000"/>
            </a:ln>
          </a:bottom>
          <a:insideH>
            <a:ln w="3175" cap="flat">
              <a:solidFill>
                <a:srgbClr val="EDEDED"/>
              </a:solidFill>
              <a:prstDash val="solid"/>
              <a:miter lim="400000"/>
            </a:ln>
          </a:insideH>
          <a:insideV>
            <a:ln w="3175" cap="flat">
              <a:solidFill>
                <a:srgbClr val="EDEDED"/>
              </a:solidFill>
              <a:prstDash val="solid"/>
              <a:miter lim="400000"/>
            </a:ln>
          </a:insideV>
        </a:tcBdr>
        <a:fill>
          <a:noFill/>
        </a:fill>
      </a:tcStyle>
    </a:wholeTbl>
    <a:band2H>
      <a:tcTxStyle/>
      <a:tcStyle>
        <a:tcBdr/>
        <a:fill>
          <a:solidFill>
            <a:srgbClr val="F1F3F5"/>
          </a:solidFill>
        </a:fill>
      </a:tcStyle>
    </a:band2H>
    <a:firstCol>
      <a:tcTxStyle b="off" i="off">
        <a:fontRef idx="minor">
          <a:srgbClr val="281E1E"/>
        </a:fontRef>
        <a:srgbClr val="281E1E"/>
      </a:tcTxStyle>
      <a:tcStyle>
        <a:tcBdr>
          <a:left>
            <a:ln w="3175" cap="flat">
              <a:solidFill>
                <a:srgbClr val="EDEDED"/>
              </a:solidFill>
              <a:prstDash val="solid"/>
              <a:miter lim="400000"/>
            </a:ln>
          </a:left>
          <a:right>
            <a:ln w="3175" cap="flat">
              <a:solidFill>
                <a:srgbClr val="EDEDED"/>
              </a:solidFill>
              <a:prstDash val="solid"/>
              <a:miter lim="400000"/>
            </a:ln>
          </a:right>
          <a:top>
            <a:ln w="3175" cap="flat">
              <a:solidFill>
                <a:srgbClr val="EDEDED"/>
              </a:solidFill>
              <a:prstDash val="solid"/>
              <a:miter lim="400000"/>
            </a:ln>
          </a:top>
          <a:bottom>
            <a:ln w="3175" cap="flat">
              <a:solidFill>
                <a:srgbClr val="EDEDED"/>
              </a:solidFill>
              <a:prstDash val="solid"/>
              <a:miter lim="400000"/>
            </a:ln>
          </a:bottom>
          <a:insideH>
            <a:ln w="3175" cap="flat">
              <a:solidFill>
                <a:srgbClr val="EDEDED"/>
              </a:solidFill>
              <a:prstDash val="solid"/>
              <a:miter lim="400000"/>
            </a:ln>
          </a:insideH>
          <a:insideV>
            <a:ln w="3175" cap="flat">
              <a:solidFill>
                <a:srgbClr val="EDEDED"/>
              </a:solidFill>
              <a:prstDash val="solid"/>
              <a:miter lim="400000"/>
            </a:ln>
          </a:insideV>
        </a:tcBdr>
        <a:fill>
          <a:noFill/>
        </a:fill>
      </a:tcStyle>
    </a:firstCol>
    <a:lastRow>
      <a:tcTxStyle b="off" i="off">
        <a:fontRef idx="minor">
          <a:srgbClr val="281E1E"/>
        </a:fontRef>
        <a:srgbClr val="281E1E"/>
      </a:tcTxStyle>
      <a:tcStyle>
        <a:tcBdr>
          <a:left>
            <a:ln w="3175" cap="flat">
              <a:solidFill>
                <a:srgbClr val="EDEDED"/>
              </a:solidFill>
              <a:prstDash val="solid"/>
              <a:miter lim="400000"/>
            </a:ln>
          </a:left>
          <a:right>
            <a:ln w="3175" cap="flat">
              <a:solidFill>
                <a:srgbClr val="EDEDED"/>
              </a:solidFill>
              <a:prstDash val="solid"/>
              <a:miter lim="400000"/>
            </a:ln>
          </a:right>
          <a:top>
            <a:ln w="3175" cap="flat">
              <a:solidFill>
                <a:srgbClr val="EDEDED"/>
              </a:solidFill>
              <a:prstDash val="solid"/>
              <a:miter lim="400000"/>
            </a:ln>
          </a:top>
          <a:bottom>
            <a:ln w="3175" cap="flat">
              <a:solidFill>
                <a:srgbClr val="EDEDED"/>
              </a:solidFill>
              <a:prstDash val="solid"/>
              <a:miter lim="400000"/>
            </a:ln>
          </a:bottom>
          <a:insideH>
            <a:ln w="3175" cap="flat">
              <a:solidFill>
                <a:srgbClr val="A0A0A0"/>
              </a:solidFill>
              <a:prstDash val="solid"/>
              <a:miter lim="400000"/>
            </a:ln>
          </a:insideH>
          <a:insideV>
            <a:ln w="3175" cap="flat">
              <a:solidFill>
                <a:srgbClr val="EDEDED"/>
              </a:solidFill>
              <a:prstDash val="solid"/>
              <a:miter lim="400000"/>
            </a:ln>
          </a:insideV>
        </a:tcBdr>
        <a:fill>
          <a:noFill/>
        </a:fill>
      </a:tcStyle>
    </a:lastRow>
    <a:firstRow>
      <a:tcTxStyle b="off" i="off">
        <a:fontRef idx="minor">
          <a:srgbClr val="FFFFFF"/>
        </a:fontRef>
        <a:srgbClr val="FFFFFF"/>
      </a:tcTxStyle>
      <a:tcStyle>
        <a:tcBdr>
          <a:left>
            <a:ln w="3175" cap="flat">
              <a:solidFill>
                <a:srgbClr val="EDEDED"/>
              </a:solidFill>
              <a:prstDash val="solid"/>
              <a:miter lim="400000"/>
            </a:ln>
          </a:left>
          <a:right>
            <a:ln w="3175" cap="flat">
              <a:solidFill>
                <a:srgbClr val="EDEDED"/>
              </a:solidFill>
              <a:prstDash val="solid"/>
              <a:miter lim="400000"/>
            </a:ln>
          </a:right>
          <a:top>
            <a:ln w="3175" cap="flat">
              <a:solidFill>
                <a:srgbClr val="EDEDED"/>
              </a:solidFill>
              <a:prstDash val="solid"/>
              <a:miter lim="400000"/>
            </a:ln>
          </a:top>
          <a:bottom>
            <a:ln w="3175" cap="flat">
              <a:solidFill>
                <a:srgbClr val="EDEDED"/>
              </a:solidFill>
              <a:prstDash val="solid"/>
              <a:miter lim="400000"/>
            </a:ln>
          </a:bottom>
          <a:insideH>
            <a:ln w="3175" cap="flat">
              <a:solidFill>
                <a:srgbClr val="A0A0A0"/>
              </a:solidFill>
              <a:prstDash val="solid"/>
              <a:miter lim="400000"/>
            </a:ln>
          </a:insideH>
          <a:insideV>
            <a:ln w="3175" cap="flat">
              <a:solidFill>
                <a:srgbClr val="EDEDED"/>
              </a:solidFill>
              <a:prstDash val="solid"/>
              <a:miter lim="400000"/>
            </a:ln>
          </a:insideV>
        </a:tcBdr>
        <a:fill>
          <a:solidFill>
            <a:srgbClr val="1E509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80"/>
    <p:restoredTop sz="96405"/>
  </p:normalViewPr>
  <p:slideViewPr>
    <p:cSldViewPr snapToGrid="0" snapToObjects="1">
      <p:cViewPr varScale="1">
        <p:scale>
          <a:sx n="114" d="100"/>
          <a:sy n="114"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Shape 80"/>
          <p:cNvSpPr>
            <a:spLocks noGrp="1" noRot="1" noChangeAspect="1"/>
          </p:cNvSpPr>
          <p:nvPr>
            <p:ph type="sldImg"/>
          </p:nvPr>
        </p:nvSpPr>
        <p:spPr>
          <a:xfrm>
            <a:off x="1143000" y="685800"/>
            <a:ext cx="4572000" cy="3429000"/>
          </a:xfrm>
          <a:prstGeom prst="rect">
            <a:avLst/>
          </a:prstGeom>
        </p:spPr>
        <p:txBody>
          <a:bodyPr/>
          <a:lstStyle/>
          <a:p>
            <a:endParaRPr/>
          </a:p>
        </p:txBody>
      </p:sp>
      <p:sp>
        <p:nvSpPr>
          <p:cNvPr id="81" name="Shape 8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封面A">
    <p:bg>
      <p:bgPr>
        <a:gradFill flip="none" rotWithShape="1">
          <a:gsLst>
            <a:gs pos="0">
              <a:srgbClr val="253E96"/>
            </a:gs>
            <a:gs pos="100000">
              <a:srgbClr val="1E4F94"/>
            </a:gs>
          </a:gsLst>
          <a:lin ang="0" scaled="0"/>
        </a:gradFill>
        <a:effectLst/>
      </p:bgPr>
    </p:bg>
    <p:spTree>
      <p:nvGrpSpPr>
        <p:cNvPr id="1" name=""/>
        <p:cNvGrpSpPr/>
        <p:nvPr/>
      </p:nvGrpSpPr>
      <p:grpSpPr>
        <a:xfrm>
          <a:off x="0" y="0"/>
          <a:ext cx="0" cy="0"/>
          <a:chOff x="0" y="0"/>
          <a:chExt cx="0" cy="0"/>
        </a:xfrm>
      </p:grpSpPr>
      <p:sp>
        <p:nvSpPr>
          <p:cNvPr id="13" name="形状"/>
          <p:cNvSpPr/>
          <p:nvPr/>
        </p:nvSpPr>
        <p:spPr>
          <a:xfrm rot="1080000">
            <a:off x="5007487" y="-791310"/>
            <a:ext cx="8426609" cy="8429816"/>
          </a:xfrm>
          <a:custGeom>
            <a:avLst/>
            <a:gdLst/>
            <a:ahLst/>
            <a:cxnLst>
              <a:cxn ang="0">
                <a:pos x="wd2" y="hd2"/>
              </a:cxn>
              <a:cxn ang="5400000">
                <a:pos x="wd2" y="hd2"/>
              </a:cxn>
              <a:cxn ang="10800000">
                <a:pos x="wd2" y="hd2"/>
              </a:cxn>
              <a:cxn ang="16200000">
                <a:pos x="wd2" y="hd2"/>
              </a:cxn>
            </a:cxnLst>
            <a:rect l="0" t="0" r="r" b="b"/>
            <a:pathLst>
              <a:path w="21502" h="21525" extrusionOk="0">
                <a:moveTo>
                  <a:pt x="8199" y="15287"/>
                </a:moveTo>
                <a:cubicBezTo>
                  <a:pt x="8180" y="15510"/>
                  <a:pt x="8144" y="15731"/>
                  <a:pt x="8091" y="15948"/>
                </a:cubicBezTo>
                <a:cubicBezTo>
                  <a:pt x="8020" y="16239"/>
                  <a:pt x="7917" y="16523"/>
                  <a:pt x="7786" y="16793"/>
                </a:cubicBezTo>
                <a:cubicBezTo>
                  <a:pt x="7676" y="17011"/>
                  <a:pt x="7536" y="17206"/>
                  <a:pt x="7372" y="17375"/>
                </a:cubicBezTo>
                <a:cubicBezTo>
                  <a:pt x="7147" y="17607"/>
                  <a:pt x="6872" y="17795"/>
                  <a:pt x="6551" y="17868"/>
                </a:cubicBezTo>
                <a:cubicBezTo>
                  <a:pt x="6367" y="17910"/>
                  <a:pt x="6175" y="17909"/>
                  <a:pt x="5984" y="17878"/>
                </a:cubicBezTo>
                <a:cubicBezTo>
                  <a:pt x="5304" y="17765"/>
                  <a:pt x="4753" y="17266"/>
                  <a:pt x="4570" y="16600"/>
                </a:cubicBezTo>
                <a:cubicBezTo>
                  <a:pt x="4515" y="16432"/>
                  <a:pt x="4475" y="16259"/>
                  <a:pt x="4453" y="16084"/>
                </a:cubicBezTo>
                <a:cubicBezTo>
                  <a:pt x="4431" y="15908"/>
                  <a:pt x="4427" y="15731"/>
                  <a:pt x="4425" y="15555"/>
                </a:cubicBezTo>
                <a:cubicBezTo>
                  <a:pt x="4424" y="15374"/>
                  <a:pt x="4425" y="15194"/>
                  <a:pt x="4433" y="15013"/>
                </a:cubicBezTo>
                <a:cubicBezTo>
                  <a:pt x="4473" y="14204"/>
                  <a:pt x="4669" y="13413"/>
                  <a:pt x="4904" y="12637"/>
                </a:cubicBezTo>
                <a:cubicBezTo>
                  <a:pt x="5096" y="12003"/>
                  <a:pt x="5315" y="11377"/>
                  <a:pt x="5559" y="10761"/>
                </a:cubicBezTo>
                <a:cubicBezTo>
                  <a:pt x="5444" y="10646"/>
                  <a:pt x="5321" y="10541"/>
                  <a:pt x="5192" y="10445"/>
                </a:cubicBezTo>
                <a:cubicBezTo>
                  <a:pt x="4855" y="10197"/>
                  <a:pt x="4471" y="10014"/>
                  <a:pt x="4055" y="9941"/>
                </a:cubicBezTo>
                <a:cubicBezTo>
                  <a:pt x="3830" y="9902"/>
                  <a:pt x="3601" y="9896"/>
                  <a:pt x="3374" y="9924"/>
                </a:cubicBezTo>
                <a:cubicBezTo>
                  <a:pt x="3079" y="9936"/>
                  <a:pt x="2803" y="9839"/>
                  <a:pt x="2587" y="9668"/>
                </a:cubicBezTo>
                <a:cubicBezTo>
                  <a:pt x="2274" y="9419"/>
                  <a:pt x="2090" y="9020"/>
                  <a:pt x="2181" y="8610"/>
                </a:cubicBezTo>
                <a:cubicBezTo>
                  <a:pt x="2239" y="8350"/>
                  <a:pt x="2400" y="8139"/>
                  <a:pt x="2616" y="8015"/>
                </a:cubicBezTo>
                <a:cubicBezTo>
                  <a:pt x="2719" y="7956"/>
                  <a:pt x="2833" y="7919"/>
                  <a:pt x="2950" y="7889"/>
                </a:cubicBezTo>
                <a:cubicBezTo>
                  <a:pt x="3070" y="7859"/>
                  <a:pt x="3195" y="7836"/>
                  <a:pt x="3323" y="7822"/>
                </a:cubicBezTo>
                <a:cubicBezTo>
                  <a:pt x="3823" y="7803"/>
                  <a:pt x="4321" y="7886"/>
                  <a:pt x="4788" y="8066"/>
                </a:cubicBezTo>
                <a:cubicBezTo>
                  <a:pt x="5355" y="8285"/>
                  <a:pt x="5861" y="8640"/>
                  <a:pt x="6259" y="9101"/>
                </a:cubicBezTo>
                <a:cubicBezTo>
                  <a:pt x="6668" y="8311"/>
                  <a:pt x="7094" y="7530"/>
                  <a:pt x="7537" y="6758"/>
                </a:cubicBezTo>
                <a:cubicBezTo>
                  <a:pt x="8060" y="5849"/>
                  <a:pt x="8605" y="4955"/>
                  <a:pt x="9207" y="4100"/>
                </a:cubicBezTo>
                <a:cubicBezTo>
                  <a:pt x="9745" y="3335"/>
                  <a:pt x="10328" y="2603"/>
                  <a:pt x="10952" y="1908"/>
                </a:cubicBezTo>
                <a:cubicBezTo>
                  <a:pt x="11180" y="1666"/>
                  <a:pt x="11419" y="1438"/>
                  <a:pt x="11669" y="1222"/>
                </a:cubicBezTo>
                <a:cubicBezTo>
                  <a:pt x="11941" y="987"/>
                  <a:pt x="12227" y="767"/>
                  <a:pt x="12540" y="589"/>
                </a:cubicBezTo>
                <a:cubicBezTo>
                  <a:pt x="12757" y="466"/>
                  <a:pt x="12985" y="364"/>
                  <a:pt x="13222" y="285"/>
                </a:cubicBezTo>
                <a:cubicBezTo>
                  <a:pt x="12330" y="76"/>
                  <a:pt x="11416" y="-19"/>
                  <a:pt x="10500" y="3"/>
                </a:cubicBezTo>
                <a:cubicBezTo>
                  <a:pt x="9806" y="19"/>
                  <a:pt x="9115" y="103"/>
                  <a:pt x="8436" y="252"/>
                </a:cubicBezTo>
                <a:cubicBezTo>
                  <a:pt x="7851" y="393"/>
                  <a:pt x="7276" y="577"/>
                  <a:pt x="6718" y="802"/>
                </a:cubicBezTo>
                <a:cubicBezTo>
                  <a:pt x="6165" y="1026"/>
                  <a:pt x="5629" y="1289"/>
                  <a:pt x="5115" y="1590"/>
                </a:cubicBezTo>
                <a:cubicBezTo>
                  <a:pt x="3566" y="2562"/>
                  <a:pt x="2286" y="3908"/>
                  <a:pt x="1393" y="5505"/>
                </a:cubicBezTo>
                <a:cubicBezTo>
                  <a:pt x="471" y="7153"/>
                  <a:pt x="-9" y="9012"/>
                  <a:pt x="0" y="10900"/>
                </a:cubicBezTo>
                <a:cubicBezTo>
                  <a:pt x="3" y="11443"/>
                  <a:pt x="50" y="11985"/>
                  <a:pt x="140" y="12520"/>
                </a:cubicBezTo>
                <a:cubicBezTo>
                  <a:pt x="278" y="13340"/>
                  <a:pt x="515" y="14140"/>
                  <a:pt x="839" y="14906"/>
                </a:cubicBezTo>
                <a:cubicBezTo>
                  <a:pt x="1145" y="15629"/>
                  <a:pt x="1526" y="16318"/>
                  <a:pt x="1975" y="16962"/>
                </a:cubicBezTo>
                <a:cubicBezTo>
                  <a:pt x="1773" y="16035"/>
                  <a:pt x="1526" y="15117"/>
                  <a:pt x="1237" y="14212"/>
                </a:cubicBezTo>
                <a:cubicBezTo>
                  <a:pt x="947" y="13303"/>
                  <a:pt x="613" y="12408"/>
                  <a:pt x="238" y="11530"/>
                </a:cubicBezTo>
                <a:cubicBezTo>
                  <a:pt x="177" y="11277"/>
                  <a:pt x="215" y="11010"/>
                  <a:pt x="345" y="10785"/>
                </a:cubicBezTo>
                <a:cubicBezTo>
                  <a:pt x="499" y="10517"/>
                  <a:pt x="775" y="10322"/>
                  <a:pt x="1104" y="10324"/>
                </a:cubicBezTo>
                <a:cubicBezTo>
                  <a:pt x="1510" y="10328"/>
                  <a:pt x="1843" y="10650"/>
                  <a:pt x="1861" y="11057"/>
                </a:cubicBezTo>
                <a:cubicBezTo>
                  <a:pt x="2152" y="12260"/>
                  <a:pt x="2414" y="13470"/>
                  <a:pt x="2646" y="14686"/>
                </a:cubicBezTo>
                <a:cubicBezTo>
                  <a:pt x="2879" y="15908"/>
                  <a:pt x="3082" y="17136"/>
                  <a:pt x="3255" y="18368"/>
                </a:cubicBezTo>
                <a:lnTo>
                  <a:pt x="3255" y="18485"/>
                </a:lnTo>
                <a:cubicBezTo>
                  <a:pt x="3916" y="19129"/>
                  <a:pt x="4652" y="19682"/>
                  <a:pt x="5445" y="20136"/>
                </a:cubicBezTo>
                <a:cubicBezTo>
                  <a:pt x="6528" y="20754"/>
                  <a:pt x="7717" y="21176"/>
                  <a:pt x="8904" y="21378"/>
                </a:cubicBezTo>
                <a:cubicBezTo>
                  <a:pt x="10094" y="21581"/>
                  <a:pt x="11310" y="21563"/>
                  <a:pt x="12481" y="21389"/>
                </a:cubicBezTo>
                <a:cubicBezTo>
                  <a:pt x="13382" y="21255"/>
                  <a:pt x="14271" y="21025"/>
                  <a:pt x="15087" y="20539"/>
                </a:cubicBezTo>
                <a:cubicBezTo>
                  <a:pt x="15678" y="20186"/>
                  <a:pt x="16186" y="19707"/>
                  <a:pt x="16572" y="19133"/>
                </a:cubicBezTo>
                <a:cubicBezTo>
                  <a:pt x="16567" y="19098"/>
                  <a:pt x="16548" y="19067"/>
                  <a:pt x="16519" y="19047"/>
                </a:cubicBezTo>
                <a:cubicBezTo>
                  <a:pt x="16498" y="19032"/>
                  <a:pt x="16473" y="19024"/>
                  <a:pt x="16447" y="19023"/>
                </a:cubicBezTo>
                <a:lnTo>
                  <a:pt x="15675" y="19112"/>
                </a:lnTo>
                <a:cubicBezTo>
                  <a:pt x="15419" y="19143"/>
                  <a:pt x="15161" y="19162"/>
                  <a:pt x="14903" y="19169"/>
                </a:cubicBezTo>
                <a:cubicBezTo>
                  <a:pt x="14483" y="19181"/>
                  <a:pt x="14051" y="19150"/>
                  <a:pt x="13681" y="18982"/>
                </a:cubicBezTo>
                <a:cubicBezTo>
                  <a:pt x="13323" y="18820"/>
                  <a:pt x="13045" y="18544"/>
                  <a:pt x="12906" y="18156"/>
                </a:cubicBezTo>
                <a:cubicBezTo>
                  <a:pt x="12768" y="17773"/>
                  <a:pt x="12794" y="17388"/>
                  <a:pt x="12937" y="17036"/>
                </a:cubicBezTo>
                <a:cubicBezTo>
                  <a:pt x="13085" y="16672"/>
                  <a:pt x="13357" y="16346"/>
                  <a:pt x="13688" y="16103"/>
                </a:cubicBezTo>
                <a:cubicBezTo>
                  <a:pt x="13902" y="15946"/>
                  <a:pt x="14140" y="15823"/>
                  <a:pt x="14393" y="15736"/>
                </a:cubicBezTo>
                <a:cubicBezTo>
                  <a:pt x="14762" y="15604"/>
                  <a:pt x="15125" y="15455"/>
                  <a:pt x="15480" y="15288"/>
                </a:cubicBezTo>
                <a:cubicBezTo>
                  <a:pt x="15836" y="15121"/>
                  <a:pt x="16184" y="14937"/>
                  <a:pt x="16519" y="14730"/>
                </a:cubicBezTo>
                <a:cubicBezTo>
                  <a:pt x="17054" y="14401"/>
                  <a:pt x="17554" y="14016"/>
                  <a:pt x="17986" y="13559"/>
                </a:cubicBezTo>
                <a:cubicBezTo>
                  <a:pt x="18426" y="13094"/>
                  <a:pt x="18789" y="12562"/>
                  <a:pt x="19061" y="11982"/>
                </a:cubicBezTo>
                <a:cubicBezTo>
                  <a:pt x="19333" y="11194"/>
                  <a:pt x="19281" y="10297"/>
                  <a:pt x="18837" y="9498"/>
                </a:cubicBezTo>
                <a:cubicBezTo>
                  <a:pt x="18309" y="8546"/>
                  <a:pt x="17360" y="7992"/>
                  <a:pt x="16361" y="7956"/>
                </a:cubicBezTo>
                <a:cubicBezTo>
                  <a:pt x="15972" y="7997"/>
                  <a:pt x="15586" y="8061"/>
                  <a:pt x="15205" y="8148"/>
                </a:cubicBezTo>
                <a:cubicBezTo>
                  <a:pt x="14614" y="8282"/>
                  <a:pt x="14036" y="8469"/>
                  <a:pt x="13480" y="8710"/>
                </a:cubicBezTo>
                <a:cubicBezTo>
                  <a:pt x="13244" y="8884"/>
                  <a:pt x="12942" y="8940"/>
                  <a:pt x="12659" y="8864"/>
                </a:cubicBezTo>
                <a:cubicBezTo>
                  <a:pt x="12334" y="8775"/>
                  <a:pt x="12081" y="8526"/>
                  <a:pt x="11967" y="8210"/>
                </a:cubicBezTo>
                <a:cubicBezTo>
                  <a:pt x="11845" y="7870"/>
                  <a:pt x="11893" y="7484"/>
                  <a:pt x="12118" y="7181"/>
                </a:cubicBezTo>
                <a:cubicBezTo>
                  <a:pt x="12482" y="6592"/>
                  <a:pt x="12809" y="5982"/>
                  <a:pt x="13098" y="5353"/>
                </a:cubicBezTo>
                <a:cubicBezTo>
                  <a:pt x="13223" y="5081"/>
                  <a:pt x="13341" y="4806"/>
                  <a:pt x="13439" y="4523"/>
                </a:cubicBezTo>
                <a:cubicBezTo>
                  <a:pt x="13537" y="4242"/>
                  <a:pt x="13615" y="3955"/>
                  <a:pt x="13673" y="3664"/>
                </a:cubicBezTo>
                <a:cubicBezTo>
                  <a:pt x="13705" y="3341"/>
                  <a:pt x="13569" y="3024"/>
                  <a:pt x="13313" y="2825"/>
                </a:cubicBezTo>
                <a:cubicBezTo>
                  <a:pt x="13024" y="2602"/>
                  <a:pt x="12633" y="2564"/>
                  <a:pt x="12307" y="2727"/>
                </a:cubicBezTo>
                <a:cubicBezTo>
                  <a:pt x="12011" y="2872"/>
                  <a:pt x="11732" y="3047"/>
                  <a:pt x="11474" y="3252"/>
                </a:cubicBezTo>
                <a:cubicBezTo>
                  <a:pt x="11035" y="3600"/>
                  <a:pt x="10665" y="4024"/>
                  <a:pt x="10318" y="4465"/>
                </a:cubicBezTo>
                <a:cubicBezTo>
                  <a:pt x="9467" y="5545"/>
                  <a:pt x="8752" y="6725"/>
                  <a:pt x="8092" y="7935"/>
                </a:cubicBezTo>
                <a:cubicBezTo>
                  <a:pt x="7700" y="8654"/>
                  <a:pt x="7327" y="9383"/>
                  <a:pt x="6974" y="10123"/>
                </a:cubicBezTo>
                <a:cubicBezTo>
                  <a:pt x="7456" y="11047"/>
                  <a:pt x="7809" y="12034"/>
                  <a:pt x="8022" y="13055"/>
                </a:cubicBezTo>
                <a:cubicBezTo>
                  <a:pt x="8099" y="13422"/>
                  <a:pt x="8158" y="13793"/>
                  <a:pt x="8189" y="14166"/>
                </a:cubicBezTo>
                <a:cubicBezTo>
                  <a:pt x="8220" y="14539"/>
                  <a:pt x="8223" y="14914"/>
                  <a:pt x="8199" y="15287"/>
                </a:cubicBezTo>
                <a:close/>
                <a:moveTo>
                  <a:pt x="18461" y="18292"/>
                </a:moveTo>
                <a:cubicBezTo>
                  <a:pt x="18467" y="18052"/>
                  <a:pt x="18399" y="17787"/>
                  <a:pt x="18177" y="17661"/>
                </a:cubicBezTo>
                <a:cubicBezTo>
                  <a:pt x="18054" y="17592"/>
                  <a:pt x="17915" y="17572"/>
                  <a:pt x="17779" y="17565"/>
                </a:cubicBezTo>
                <a:cubicBezTo>
                  <a:pt x="17644" y="17558"/>
                  <a:pt x="17507" y="17563"/>
                  <a:pt x="17369" y="17582"/>
                </a:cubicBezTo>
                <a:lnTo>
                  <a:pt x="16050" y="17846"/>
                </a:lnTo>
                <a:cubicBezTo>
                  <a:pt x="15928" y="17872"/>
                  <a:pt x="15803" y="17884"/>
                  <a:pt x="15678" y="17880"/>
                </a:cubicBezTo>
                <a:cubicBezTo>
                  <a:pt x="15562" y="17877"/>
                  <a:pt x="15442" y="17857"/>
                  <a:pt x="15334" y="17828"/>
                </a:cubicBezTo>
                <a:cubicBezTo>
                  <a:pt x="15171" y="17785"/>
                  <a:pt x="15020" y="17708"/>
                  <a:pt x="14955" y="17542"/>
                </a:cubicBezTo>
                <a:cubicBezTo>
                  <a:pt x="14908" y="17421"/>
                  <a:pt x="14935" y="17293"/>
                  <a:pt x="15004" y="17188"/>
                </a:cubicBezTo>
                <a:cubicBezTo>
                  <a:pt x="15083" y="17068"/>
                  <a:pt x="15211" y="16986"/>
                  <a:pt x="15335" y="16913"/>
                </a:cubicBezTo>
                <a:cubicBezTo>
                  <a:pt x="15460" y="16838"/>
                  <a:pt x="15587" y="16767"/>
                  <a:pt x="15719" y="16696"/>
                </a:cubicBezTo>
                <a:cubicBezTo>
                  <a:pt x="16436" y="16364"/>
                  <a:pt x="17107" y="15940"/>
                  <a:pt x="17714" y="15434"/>
                </a:cubicBezTo>
                <a:cubicBezTo>
                  <a:pt x="18270" y="14971"/>
                  <a:pt x="18769" y="14444"/>
                  <a:pt x="19200" y="13862"/>
                </a:cubicBezTo>
                <a:cubicBezTo>
                  <a:pt x="19743" y="13152"/>
                  <a:pt x="20143" y="12365"/>
                  <a:pt x="20398" y="11541"/>
                </a:cubicBezTo>
                <a:cubicBezTo>
                  <a:pt x="20526" y="11130"/>
                  <a:pt x="20619" y="10702"/>
                  <a:pt x="20658" y="10269"/>
                </a:cubicBezTo>
                <a:cubicBezTo>
                  <a:pt x="20696" y="9860"/>
                  <a:pt x="20684" y="9446"/>
                  <a:pt x="20622" y="9029"/>
                </a:cubicBezTo>
                <a:cubicBezTo>
                  <a:pt x="20521" y="8357"/>
                  <a:pt x="20292" y="7723"/>
                  <a:pt x="19875" y="7227"/>
                </a:cubicBezTo>
                <a:cubicBezTo>
                  <a:pt x="19591" y="6889"/>
                  <a:pt x="19233" y="6627"/>
                  <a:pt x="18835" y="6452"/>
                </a:cubicBezTo>
                <a:cubicBezTo>
                  <a:pt x="18261" y="6200"/>
                  <a:pt x="17618" y="6136"/>
                  <a:pt x="16962" y="6152"/>
                </a:cubicBezTo>
                <a:cubicBezTo>
                  <a:pt x="15910" y="6177"/>
                  <a:pt x="14871" y="6397"/>
                  <a:pt x="13899" y="6801"/>
                </a:cubicBezTo>
                <a:cubicBezTo>
                  <a:pt x="14175" y="6450"/>
                  <a:pt x="14429" y="6083"/>
                  <a:pt x="14661" y="5701"/>
                </a:cubicBezTo>
                <a:cubicBezTo>
                  <a:pt x="14881" y="5340"/>
                  <a:pt x="15079" y="4966"/>
                  <a:pt x="15250" y="4584"/>
                </a:cubicBezTo>
                <a:cubicBezTo>
                  <a:pt x="15424" y="4196"/>
                  <a:pt x="15568" y="3800"/>
                  <a:pt x="15659" y="3385"/>
                </a:cubicBezTo>
                <a:cubicBezTo>
                  <a:pt x="15774" y="2861"/>
                  <a:pt x="15799" y="2318"/>
                  <a:pt x="15667" y="1801"/>
                </a:cubicBezTo>
                <a:cubicBezTo>
                  <a:pt x="15596" y="1523"/>
                  <a:pt x="15481" y="1256"/>
                  <a:pt x="15323" y="1012"/>
                </a:cubicBezTo>
                <a:cubicBezTo>
                  <a:pt x="16763" y="1693"/>
                  <a:pt x="18035" y="2684"/>
                  <a:pt x="19049" y="3914"/>
                </a:cubicBezTo>
                <a:cubicBezTo>
                  <a:pt x="20093" y="5181"/>
                  <a:pt x="20836" y="6668"/>
                  <a:pt x="21223" y="8263"/>
                </a:cubicBezTo>
                <a:cubicBezTo>
                  <a:pt x="21555" y="9703"/>
                  <a:pt x="21591" y="11194"/>
                  <a:pt x="21331" y="12648"/>
                </a:cubicBezTo>
                <a:cubicBezTo>
                  <a:pt x="21015" y="14411"/>
                  <a:pt x="20273" y="16069"/>
                  <a:pt x="19170" y="17478"/>
                </a:cubicBezTo>
                <a:lnTo>
                  <a:pt x="18461" y="18292"/>
                </a:lnTo>
                <a:close/>
                <a:moveTo>
                  <a:pt x="6300" y="11745"/>
                </a:moveTo>
                <a:cubicBezTo>
                  <a:pt x="6482" y="12038"/>
                  <a:pt x="6637" y="12346"/>
                  <a:pt x="6763" y="12667"/>
                </a:cubicBezTo>
                <a:cubicBezTo>
                  <a:pt x="6828" y="12833"/>
                  <a:pt x="6886" y="13000"/>
                  <a:pt x="6942" y="13168"/>
                </a:cubicBezTo>
                <a:cubicBezTo>
                  <a:pt x="7122" y="13702"/>
                  <a:pt x="7299" y="14244"/>
                  <a:pt x="7334" y="14812"/>
                </a:cubicBezTo>
                <a:cubicBezTo>
                  <a:pt x="7355" y="15154"/>
                  <a:pt x="7324" y="15495"/>
                  <a:pt x="7237" y="15821"/>
                </a:cubicBezTo>
                <a:cubicBezTo>
                  <a:pt x="7162" y="16105"/>
                  <a:pt x="7036" y="16385"/>
                  <a:pt x="6785" y="16530"/>
                </a:cubicBezTo>
                <a:cubicBezTo>
                  <a:pt x="6685" y="16588"/>
                  <a:pt x="6570" y="16618"/>
                  <a:pt x="6453" y="16615"/>
                </a:cubicBezTo>
                <a:cubicBezTo>
                  <a:pt x="6345" y="16612"/>
                  <a:pt x="6240" y="16580"/>
                  <a:pt x="6143" y="16530"/>
                </a:cubicBezTo>
                <a:cubicBezTo>
                  <a:pt x="5852" y="16380"/>
                  <a:pt x="5677" y="16122"/>
                  <a:pt x="5570" y="15821"/>
                </a:cubicBezTo>
                <a:cubicBezTo>
                  <a:pt x="5461" y="15514"/>
                  <a:pt x="5421" y="15158"/>
                  <a:pt x="5436" y="14812"/>
                </a:cubicBezTo>
                <a:cubicBezTo>
                  <a:pt x="5462" y="14251"/>
                  <a:pt x="5598" y="13703"/>
                  <a:pt x="5768" y="13168"/>
                </a:cubicBezTo>
                <a:cubicBezTo>
                  <a:pt x="5821" y="13000"/>
                  <a:pt x="5877" y="12833"/>
                  <a:pt x="5937" y="12667"/>
                </a:cubicBezTo>
                <a:cubicBezTo>
                  <a:pt x="6048" y="12356"/>
                  <a:pt x="6169" y="12048"/>
                  <a:pt x="6300" y="11745"/>
                </a:cubicBezTo>
                <a:close/>
              </a:path>
            </a:pathLst>
          </a:custGeom>
          <a:ln w="6350">
            <a:solidFill>
              <a:srgbClr val="2267AD"/>
            </a:solidFill>
            <a:miter lim="400000"/>
          </a:ln>
        </p:spPr>
        <p:txBody>
          <a:bodyPr lIns="25400" tIns="25400" rIns="25400" bIns="25400" anchor="ctr"/>
          <a:lstStyle/>
          <a:p>
            <a:endParaRPr/>
          </a:p>
        </p:txBody>
      </p:sp>
      <p:sp>
        <p:nvSpPr>
          <p:cNvPr id="14" name="点击编辑主标题样式A#44"/>
          <p:cNvSpPr txBox="1">
            <a:spLocks noGrp="1"/>
          </p:cNvSpPr>
          <p:nvPr>
            <p:ph type="body" sz="quarter" idx="21"/>
          </p:nvPr>
        </p:nvSpPr>
        <p:spPr>
          <a:xfrm>
            <a:off x="637949" y="2298515"/>
            <a:ext cx="6559824" cy="800101"/>
          </a:xfrm>
          <a:prstGeom prst="rect">
            <a:avLst/>
          </a:prstGeom>
        </p:spPr>
        <p:txBody>
          <a:bodyPr wrap="none" anchor="b">
            <a:spAutoFit/>
          </a:bodyPr>
          <a:lstStyle>
            <a:lvl1pPr marL="0" indent="0">
              <a:lnSpc>
                <a:spcPct val="100000"/>
              </a:lnSpc>
              <a:buSzTx/>
              <a:buNone/>
              <a:defRPr sz="4400" b="1">
                <a:solidFill>
                  <a:srgbClr val="FFFFFF"/>
                </a:solidFill>
              </a:defRPr>
            </a:lvl1pPr>
          </a:lstStyle>
          <a:p>
            <a:r>
              <a:t>点击编辑主标题样式A#44</a:t>
            </a:r>
          </a:p>
        </p:txBody>
      </p:sp>
      <p:sp>
        <p:nvSpPr>
          <p:cNvPr id="15" name="点击编辑副标题#20"/>
          <p:cNvSpPr txBox="1">
            <a:spLocks noGrp="1"/>
          </p:cNvSpPr>
          <p:nvPr>
            <p:ph type="body" sz="quarter" idx="22"/>
          </p:nvPr>
        </p:nvSpPr>
        <p:spPr>
          <a:xfrm>
            <a:off x="637949" y="3156480"/>
            <a:ext cx="2301504" cy="381001"/>
          </a:xfrm>
          <a:prstGeom prst="rect">
            <a:avLst/>
          </a:prstGeom>
        </p:spPr>
        <p:txBody>
          <a:bodyPr wrap="none">
            <a:spAutoFit/>
          </a:bodyPr>
          <a:lstStyle>
            <a:lvl1pPr marL="0" indent="0">
              <a:lnSpc>
                <a:spcPct val="100000"/>
              </a:lnSpc>
              <a:buSzTx/>
              <a:buNone/>
              <a:defRPr sz="2000">
                <a:solidFill>
                  <a:srgbClr val="FFFFFF">
                    <a:alpha val="74511"/>
                  </a:srgbClr>
                </a:solidFill>
              </a:defRPr>
            </a:lvl1pPr>
          </a:lstStyle>
          <a:p>
            <a:r>
              <a:t>点击编辑副标题#20</a:t>
            </a:r>
          </a:p>
        </p:txBody>
      </p:sp>
      <p:sp>
        <p:nvSpPr>
          <p:cNvPr id="16" name="明略科技版权所有 © 2006"/>
          <p:cNvSpPr txBox="1"/>
          <p:nvPr/>
        </p:nvSpPr>
        <p:spPr>
          <a:xfrm>
            <a:off x="637949" y="6450908"/>
            <a:ext cx="1379905" cy="2032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nSpc>
                <a:spcPct val="100000"/>
              </a:lnSpc>
              <a:defRPr sz="900">
                <a:solidFill>
                  <a:srgbClr val="808A9F"/>
                </a:solidFill>
              </a:defRPr>
            </a:pPr>
            <a:r>
              <a:t>明略科技版权所有</a:t>
            </a:r>
            <a:r>
              <a:rPr>
                <a:latin typeface="Arial"/>
                <a:ea typeface="Arial"/>
                <a:cs typeface="Arial"/>
                <a:sym typeface="Arial"/>
              </a:rPr>
              <a:t> © 2006</a:t>
            </a:r>
          </a:p>
        </p:txBody>
      </p:sp>
      <p:sp>
        <p:nvSpPr>
          <p:cNvPr id="17" name="点击编辑你的名字  |  点击编辑日期"/>
          <p:cNvSpPr txBox="1">
            <a:spLocks noGrp="1"/>
          </p:cNvSpPr>
          <p:nvPr>
            <p:ph type="body" sz="quarter" idx="23"/>
          </p:nvPr>
        </p:nvSpPr>
        <p:spPr>
          <a:xfrm>
            <a:off x="637949" y="6166570"/>
            <a:ext cx="2418483" cy="254001"/>
          </a:xfrm>
          <a:prstGeom prst="rect">
            <a:avLst/>
          </a:prstGeom>
        </p:spPr>
        <p:txBody>
          <a:bodyPr wrap="none" anchor="b">
            <a:spAutoFit/>
          </a:bodyPr>
          <a:lstStyle>
            <a:lvl1pPr marL="0" indent="0">
              <a:lnSpc>
                <a:spcPct val="100000"/>
              </a:lnSpc>
              <a:buSzTx/>
              <a:buNone/>
              <a:defRPr sz="1200">
                <a:solidFill>
                  <a:srgbClr val="FFFFFF"/>
                </a:solidFill>
              </a:defRPr>
            </a:lvl1pPr>
          </a:lstStyle>
          <a:p>
            <a:r>
              <a:t>点击编辑你的名字  |  点击编辑日期</a:t>
            </a:r>
          </a:p>
        </p:txBody>
      </p:sp>
      <p:sp>
        <p:nvSpPr>
          <p:cNvPr id="18" name="幻灯片编号"/>
          <p:cNvSpPr txBox="1">
            <a:spLocks noGrp="1"/>
          </p:cNvSpPr>
          <p:nvPr>
            <p:ph type="sldNum" sz="quarter" idx="2"/>
          </p:nvPr>
        </p:nvSpPr>
        <p:spPr>
          <a:xfrm>
            <a:off x="11550650" y="6465478"/>
            <a:ext cx="190637" cy="174061"/>
          </a:xfrm>
          <a:prstGeom prst="rect">
            <a:avLst/>
          </a:prstGeom>
        </p:spPr>
        <p:txBody>
          <a:bodyPr/>
          <a:lstStyle>
            <a:lvl1pPr>
              <a:defRPr>
                <a:solidFill>
                  <a:srgbClr val="808A9F"/>
                </a:solidFill>
              </a:defRPr>
            </a:lvl1pPr>
          </a:lstStyle>
          <a:p>
            <a:fld id="{86CB4B4D-7CA3-9044-876B-883B54F8677D}" type="slidenum">
              <a:t>‹#›</a:t>
            </a:fld>
            <a:endParaRPr/>
          </a:p>
        </p:txBody>
      </p:sp>
      <p:pic>
        <p:nvPicPr>
          <p:cNvPr id="19" name="图像" descr="图像"/>
          <p:cNvPicPr>
            <a:picLocks noChangeAspect="1"/>
          </p:cNvPicPr>
          <p:nvPr/>
        </p:nvPicPr>
        <p:blipFill>
          <a:blip r:embed="rId2"/>
          <a:stretch>
            <a:fillRect/>
          </a:stretch>
        </p:blipFill>
        <p:spPr>
          <a:xfrm>
            <a:off x="10020501" y="350375"/>
            <a:ext cx="1723849" cy="537360"/>
          </a:xfrm>
          <a:prstGeom prst="rect">
            <a:avLst/>
          </a:prstGeom>
          <a:ln w="3175">
            <a:miter lim="400000"/>
          </a:ln>
        </p:spPr>
      </p:pic>
      <p:sp>
        <p:nvSpPr>
          <p:cNvPr id="10" name="线条">
            <a:extLst>
              <a:ext uri="{FF2B5EF4-FFF2-40B4-BE49-F238E27FC236}">
                <a16:creationId xmlns:a16="http://schemas.microsoft.com/office/drawing/2014/main" id="{EB3E308F-2DD5-4543-B2B9-127F898EC2AB}"/>
              </a:ext>
            </a:extLst>
          </p:cNvPr>
          <p:cNvSpPr/>
          <p:nvPr userDrawn="1"/>
        </p:nvSpPr>
        <p:spPr>
          <a:xfrm>
            <a:off x="679353" y="6081105"/>
            <a:ext cx="511200" cy="0"/>
          </a:xfrm>
          <a:prstGeom prst="line">
            <a:avLst/>
          </a:prstGeom>
          <a:ln w="19050">
            <a:solidFill>
              <a:srgbClr val="2267AD"/>
            </a:solidFill>
            <a:miter lim="400000"/>
          </a:ln>
        </p:spPr>
        <p:txBody>
          <a:bodyPr lIns="25400" tIns="25400" rIns="25400" bIns="25400" anchor="ctr"/>
          <a:lstStyle/>
          <a:p>
            <a:endParaRPr/>
          </a:p>
        </p:txBody>
      </p:sp>
    </p:spTree>
    <p:extLst>
      <p:ext uri="{BB962C8B-B14F-4D97-AF65-F5344CB8AC3E}">
        <p14:creationId xmlns:p14="http://schemas.microsoft.com/office/powerpoint/2010/main" val="28778268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封面B">
    <p:bg>
      <p:bgPr>
        <a:gradFill flip="none" rotWithShape="1">
          <a:gsLst>
            <a:gs pos="0">
              <a:srgbClr val="253E96"/>
            </a:gs>
            <a:gs pos="100000">
              <a:srgbClr val="1E4F94"/>
            </a:gs>
          </a:gsLst>
          <a:lin ang="0" scaled="0"/>
        </a:gradFill>
        <a:effectLst/>
      </p:bgPr>
    </p:bg>
    <p:spTree>
      <p:nvGrpSpPr>
        <p:cNvPr id="1" name=""/>
        <p:cNvGrpSpPr/>
        <p:nvPr/>
      </p:nvGrpSpPr>
      <p:grpSpPr>
        <a:xfrm>
          <a:off x="0" y="0"/>
          <a:ext cx="0" cy="0"/>
          <a:chOff x="0" y="0"/>
          <a:chExt cx="0" cy="0"/>
        </a:xfrm>
      </p:grpSpPr>
      <p:sp>
        <p:nvSpPr>
          <p:cNvPr id="27" name="形状"/>
          <p:cNvSpPr/>
          <p:nvPr/>
        </p:nvSpPr>
        <p:spPr>
          <a:xfrm rot="1080000">
            <a:off x="5007487" y="-791310"/>
            <a:ext cx="8426609" cy="8429816"/>
          </a:xfrm>
          <a:custGeom>
            <a:avLst/>
            <a:gdLst/>
            <a:ahLst/>
            <a:cxnLst>
              <a:cxn ang="0">
                <a:pos x="wd2" y="hd2"/>
              </a:cxn>
              <a:cxn ang="5400000">
                <a:pos x="wd2" y="hd2"/>
              </a:cxn>
              <a:cxn ang="10800000">
                <a:pos x="wd2" y="hd2"/>
              </a:cxn>
              <a:cxn ang="16200000">
                <a:pos x="wd2" y="hd2"/>
              </a:cxn>
            </a:cxnLst>
            <a:rect l="0" t="0" r="r" b="b"/>
            <a:pathLst>
              <a:path w="21502" h="21525" extrusionOk="0">
                <a:moveTo>
                  <a:pt x="8199" y="15287"/>
                </a:moveTo>
                <a:cubicBezTo>
                  <a:pt x="8180" y="15510"/>
                  <a:pt x="8144" y="15731"/>
                  <a:pt x="8091" y="15948"/>
                </a:cubicBezTo>
                <a:cubicBezTo>
                  <a:pt x="8020" y="16239"/>
                  <a:pt x="7917" y="16523"/>
                  <a:pt x="7786" y="16793"/>
                </a:cubicBezTo>
                <a:cubicBezTo>
                  <a:pt x="7676" y="17011"/>
                  <a:pt x="7536" y="17206"/>
                  <a:pt x="7372" y="17375"/>
                </a:cubicBezTo>
                <a:cubicBezTo>
                  <a:pt x="7147" y="17607"/>
                  <a:pt x="6872" y="17795"/>
                  <a:pt x="6551" y="17868"/>
                </a:cubicBezTo>
                <a:cubicBezTo>
                  <a:pt x="6367" y="17910"/>
                  <a:pt x="6175" y="17909"/>
                  <a:pt x="5984" y="17878"/>
                </a:cubicBezTo>
                <a:cubicBezTo>
                  <a:pt x="5304" y="17765"/>
                  <a:pt x="4753" y="17266"/>
                  <a:pt x="4570" y="16600"/>
                </a:cubicBezTo>
                <a:cubicBezTo>
                  <a:pt x="4515" y="16432"/>
                  <a:pt x="4475" y="16259"/>
                  <a:pt x="4453" y="16084"/>
                </a:cubicBezTo>
                <a:cubicBezTo>
                  <a:pt x="4431" y="15908"/>
                  <a:pt x="4427" y="15731"/>
                  <a:pt x="4425" y="15555"/>
                </a:cubicBezTo>
                <a:cubicBezTo>
                  <a:pt x="4424" y="15374"/>
                  <a:pt x="4425" y="15194"/>
                  <a:pt x="4433" y="15013"/>
                </a:cubicBezTo>
                <a:cubicBezTo>
                  <a:pt x="4473" y="14204"/>
                  <a:pt x="4669" y="13413"/>
                  <a:pt x="4904" y="12637"/>
                </a:cubicBezTo>
                <a:cubicBezTo>
                  <a:pt x="5096" y="12003"/>
                  <a:pt x="5315" y="11377"/>
                  <a:pt x="5559" y="10761"/>
                </a:cubicBezTo>
                <a:cubicBezTo>
                  <a:pt x="5444" y="10646"/>
                  <a:pt x="5321" y="10541"/>
                  <a:pt x="5192" y="10445"/>
                </a:cubicBezTo>
                <a:cubicBezTo>
                  <a:pt x="4855" y="10197"/>
                  <a:pt x="4471" y="10014"/>
                  <a:pt x="4055" y="9941"/>
                </a:cubicBezTo>
                <a:cubicBezTo>
                  <a:pt x="3830" y="9902"/>
                  <a:pt x="3601" y="9896"/>
                  <a:pt x="3374" y="9924"/>
                </a:cubicBezTo>
                <a:cubicBezTo>
                  <a:pt x="3079" y="9936"/>
                  <a:pt x="2803" y="9839"/>
                  <a:pt x="2587" y="9668"/>
                </a:cubicBezTo>
                <a:cubicBezTo>
                  <a:pt x="2274" y="9419"/>
                  <a:pt x="2090" y="9020"/>
                  <a:pt x="2181" y="8610"/>
                </a:cubicBezTo>
                <a:cubicBezTo>
                  <a:pt x="2239" y="8350"/>
                  <a:pt x="2400" y="8139"/>
                  <a:pt x="2616" y="8015"/>
                </a:cubicBezTo>
                <a:cubicBezTo>
                  <a:pt x="2719" y="7956"/>
                  <a:pt x="2833" y="7919"/>
                  <a:pt x="2950" y="7889"/>
                </a:cubicBezTo>
                <a:cubicBezTo>
                  <a:pt x="3070" y="7859"/>
                  <a:pt x="3195" y="7836"/>
                  <a:pt x="3323" y="7822"/>
                </a:cubicBezTo>
                <a:cubicBezTo>
                  <a:pt x="3823" y="7803"/>
                  <a:pt x="4321" y="7886"/>
                  <a:pt x="4788" y="8066"/>
                </a:cubicBezTo>
                <a:cubicBezTo>
                  <a:pt x="5355" y="8285"/>
                  <a:pt x="5861" y="8640"/>
                  <a:pt x="6259" y="9101"/>
                </a:cubicBezTo>
                <a:cubicBezTo>
                  <a:pt x="6668" y="8311"/>
                  <a:pt x="7094" y="7530"/>
                  <a:pt x="7537" y="6758"/>
                </a:cubicBezTo>
                <a:cubicBezTo>
                  <a:pt x="8060" y="5849"/>
                  <a:pt x="8605" y="4955"/>
                  <a:pt x="9207" y="4100"/>
                </a:cubicBezTo>
                <a:cubicBezTo>
                  <a:pt x="9745" y="3335"/>
                  <a:pt x="10328" y="2603"/>
                  <a:pt x="10952" y="1908"/>
                </a:cubicBezTo>
                <a:cubicBezTo>
                  <a:pt x="11180" y="1666"/>
                  <a:pt x="11419" y="1438"/>
                  <a:pt x="11669" y="1222"/>
                </a:cubicBezTo>
                <a:cubicBezTo>
                  <a:pt x="11941" y="987"/>
                  <a:pt x="12227" y="767"/>
                  <a:pt x="12540" y="589"/>
                </a:cubicBezTo>
                <a:cubicBezTo>
                  <a:pt x="12757" y="466"/>
                  <a:pt x="12985" y="364"/>
                  <a:pt x="13222" y="285"/>
                </a:cubicBezTo>
                <a:cubicBezTo>
                  <a:pt x="12330" y="76"/>
                  <a:pt x="11416" y="-19"/>
                  <a:pt x="10500" y="3"/>
                </a:cubicBezTo>
                <a:cubicBezTo>
                  <a:pt x="9806" y="19"/>
                  <a:pt x="9115" y="103"/>
                  <a:pt x="8436" y="252"/>
                </a:cubicBezTo>
                <a:cubicBezTo>
                  <a:pt x="7851" y="393"/>
                  <a:pt x="7276" y="577"/>
                  <a:pt x="6718" y="802"/>
                </a:cubicBezTo>
                <a:cubicBezTo>
                  <a:pt x="6165" y="1026"/>
                  <a:pt x="5629" y="1289"/>
                  <a:pt x="5115" y="1590"/>
                </a:cubicBezTo>
                <a:cubicBezTo>
                  <a:pt x="3566" y="2562"/>
                  <a:pt x="2286" y="3908"/>
                  <a:pt x="1393" y="5505"/>
                </a:cubicBezTo>
                <a:cubicBezTo>
                  <a:pt x="471" y="7153"/>
                  <a:pt x="-9" y="9012"/>
                  <a:pt x="0" y="10900"/>
                </a:cubicBezTo>
                <a:cubicBezTo>
                  <a:pt x="3" y="11443"/>
                  <a:pt x="50" y="11985"/>
                  <a:pt x="140" y="12520"/>
                </a:cubicBezTo>
                <a:cubicBezTo>
                  <a:pt x="278" y="13340"/>
                  <a:pt x="515" y="14140"/>
                  <a:pt x="839" y="14906"/>
                </a:cubicBezTo>
                <a:cubicBezTo>
                  <a:pt x="1145" y="15629"/>
                  <a:pt x="1526" y="16318"/>
                  <a:pt x="1975" y="16962"/>
                </a:cubicBezTo>
                <a:cubicBezTo>
                  <a:pt x="1773" y="16035"/>
                  <a:pt x="1526" y="15117"/>
                  <a:pt x="1237" y="14212"/>
                </a:cubicBezTo>
                <a:cubicBezTo>
                  <a:pt x="947" y="13303"/>
                  <a:pt x="613" y="12408"/>
                  <a:pt x="238" y="11530"/>
                </a:cubicBezTo>
                <a:cubicBezTo>
                  <a:pt x="177" y="11277"/>
                  <a:pt x="215" y="11010"/>
                  <a:pt x="345" y="10785"/>
                </a:cubicBezTo>
                <a:cubicBezTo>
                  <a:pt x="499" y="10517"/>
                  <a:pt x="775" y="10322"/>
                  <a:pt x="1104" y="10324"/>
                </a:cubicBezTo>
                <a:cubicBezTo>
                  <a:pt x="1510" y="10328"/>
                  <a:pt x="1843" y="10650"/>
                  <a:pt x="1861" y="11057"/>
                </a:cubicBezTo>
                <a:cubicBezTo>
                  <a:pt x="2152" y="12260"/>
                  <a:pt x="2414" y="13470"/>
                  <a:pt x="2646" y="14686"/>
                </a:cubicBezTo>
                <a:cubicBezTo>
                  <a:pt x="2879" y="15908"/>
                  <a:pt x="3082" y="17136"/>
                  <a:pt x="3255" y="18368"/>
                </a:cubicBezTo>
                <a:lnTo>
                  <a:pt x="3255" y="18485"/>
                </a:lnTo>
                <a:cubicBezTo>
                  <a:pt x="3916" y="19129"/>
                  <a:pt x="4652" y="19682"/>
                  <a:pt x="5445" y="20136"/>
                </a:cubicBezTo>
                <a:cubicBezTo>
                  <a:pt x="6528" y="20754"/>
                  <a:pt x="7717" y="21176"/>
                  <a:pt x="8904" y="21378"/>
                </a:cubicBezTo>
                <a:cubicBezTo>
                  <a:pt x="10094" y="21581"/>
                  <a:pt x="11310" y="21563"/>
                  <a:pt x="12481" y="21389"/>
                </a:cubicBezTo>
                <a:cubicBezTo>
                  <a:pt x="13382" y="21255"/>
                  <a:pt x="14271" y="21025"/>
                  <a:pt x="15087" y="20539"/>
                </a:cubicBezTo>
                <a:cubicBezTo>
                  <a:pt x="15678" y="20186"/>
                  <a:pt x="16186" y="19707"/>
                  <a:pt x="16572" y="19133"/>
                </a:cubicBezTo>
                <a:cubicBezTo>
                  <a:pt x="16567" y="19098"/>
                  <a:pt x="16548" y="19067"/>
                  <a:pt x="16519" y="19047"/>
                </a:cubicBezTo>
                <a:cubicBezTo>
                  <a:pt x="16498" y="19032"/>
                  <a:pt x="16473" y="19024"/>
                  <a:pt x="16447" y="19023"/>
                </a:cubicBezTo>
                <a:lnTo>
                  <a:pt x="15675" y="19112"/>
                </a:lnTo>
                <a:cubicBezTo>
                  <a:pt x="15419" y="19143"/>
                  <a:pt x="15161" y="19162"/>
                  <a:pt x="14903" y="19169"/>
                </a:cubicBezTo>
                <a:cubicBezTo>
                  <a:pt x="14483" y="19181"/>
                  <a:pt x="14051" y="19150"/>
                  <a:pt x="13681" y="18982"/>
                </a:cubicBezTo>
                <a:cubicBezTo>
                  <a:pt x="13323" y="18820"/>
                  <a:pt x="13045" y="18544"/>
                  <a:pt x="12906" y="18156"/>
                </a:cubicBezTo>
                <a:cubicBezTo>
                  <a:pt x="12768" y="17773"/>
                  <a:pt x="12794" y="17388"/>
                  <a:pt x="12937" y="17036"/>
                </a:cubicBezTo>
                <a:cubicBezTo>
                  <a:pt x="13085" y="16672"/>
                  <a:pt x="13357" y="16346"/>
                  <a:pt x="13688" y="16103"/>
                </a:cubicBezTo>
                <a:cubicBezTo>
                  <a:pt x="13902" y="15946"/>
                  <a:pt x="14140" y="15823"/>
                  <a:pt x="14393" y="15736"/>
                </a:cubicBezTo>
                <a:cubicBezTo>
                  <a:pt x="14762" y="15604"/>
                  <a:pt x="15125" y="15455"/>
                  <a:pt x="15480" y="15288"/>
                </a:cubicBezTo>
                <a:cubicBezTo>
                  <a:pt x="15836" y="15121"/>
                  <a:pt x="16184" y="14937"/>
                  <a:pt x="16519" y="14730"/>
                </a:cubicBezTo>
                <a:cubicBezTo>
                  <a:pt x="17054" y="14401"/>
                  <a:pt x="17554" y="14016"/>
                  <a:pt x="17986" y="13559"/>
                </a:cubicBezTo>
                <a:cubicBezTo>
                  <a:pt x="18426" y="13094"/>
                  <a:pt x="18789" y="12562"/>
                  <a:pt x="19061" y="11982"/>
                </a:cubicBezTo>
                <a:cubicBezTo>
                  <a:pt x="19333" y="11194"/>
                  <a:pt x="19281" y="10297"/>
                  <a:pt x="18837" y="9498"/>
                </a:cubicBezTo>
                <a:cubicBezTo>
                  <a:pt x="18309" y="8546"/>
                  <a:pt x="17360" y="7992"/>
                  <a:pt x="16361" y="7956"/>
                </a:cubicBezTo>
                <a:cubicBezTo>
                  <a:pt x="15972" y="7997"/>
                  <a:pt x="15586" y="8061"/>
                  <a:pt x="15205" y="8148"/>
                </a:cubicBezTo>
                <a:cubicBezTo>
                  <a:pt x="14614" y="8282"/>
                  <a:pt x="14036" y="8469"/>
                  <a:pt x="13480" y="8710"/>
                </a:cubicBezTo>
                <a:cubicBezTo>
                  <a:pt x="13244" y="8884"/>
                  <a:pt x="12942" y="8940"/>
                  <a:pt x="12659" y="8864"/>
                </a:cubicBezTo>
                <a:cubicBezTo>
                  <a:pt x="12334" y="8775"/>
                  <a:pt x="12081" y="8526"/>
                  <a:pt x="11967" y="8210"/>
                </a:cubicBezTo>
                <a:cubicBezTo>
                  <a:pt x="11845" y="7870"/>
                  <a:pt x="11893" y="7484"/>
                  <a:pt x="12118" y="7181"/>
                </a:cubicBezTo>
                <a:cubicBezTo>
                  <a:pt x="12482" y="6592"/>
                  <a:pt x="12809" y="5982"/>
                  <a:pt x="13098" y="5353"/>
                </a:cubicBezTo>
                <a:cubicBezTo>
                  <a:pt x="13223" y="5081"/>
                  <a:pt x="13341" y="4806"/>
                  <a:pt x="13439" y="4523"/>
                </a:cubicBezTo>
                <a:cubicBezTo>
                  <a:pt x="13537" y="4242"/>
                  <a:pt x="13615" y="3955"/>
                  <a:pt x="13673" y="3664"/>
                </a:cubicBezTo>
                <a:cubicBezTo>
                  <a:pt x="13705" y="3341"/>
                  <a:pt x="13569" y="3024"/>
                  <a:pt x="13313" y="2825"/>
                </a:cubicBezTo>
                <a:cubicBezTo>
                  <a:pt x="13024" y="2602"/>
                  <a:pt x="12633" y="2564"/>
                  <a:pt x="12307" y="2727"/>
                </a:cubicBezTo>
                <a:cubicBezTo>
                  <a:pt x="12011" y="2872"/>
                  <a:pt x="11732" y="3047"/>
                  <a:pt x="11474" y="3252"/>
                </a:cubicBezTo>
                <a:cubicBezTo>
                  <a:pt x="11035" y="3600"/>
                  <a:pt x="10665" y="4024"/>
                  <a:pt x="10318" y="4465"/>
                </a:cubicBezTo>
                <a:cubicBezTo>
                  <a:pt x="9467" y="5545"/>
                  <a:pt x="8752" y="6725"/>
                  <a:pt x="8092" y="7935"/>
                </a:cubicBezTo>
                <a:cubicBezTo>
                  <a:pt x="7700" y="8654"/>
                  <a:pt x="7327" y="9383"/>
                  <a:pt x="6974" y="10123"/>
                </a:cubicBezTo>
                <a:cubicBezTo>
                  <a:pt x="7456" y="11047"/>
                  <a:pt x="7809" y="12034"/>
                  <a:pt x="8022" y="13055"/>
                </a:cubicBezTo>
                <a:cubicBezTo>
                  <a:pt x="8099" y="13422"/>
                  <a:pt x="8158" y="13793"/>
                  <a:pt x="8189" y="14166"/>
                </a:cubicBezTo>
                <a:cubicBezTo>
                  <a:pt x="8220" y="14539"/>
                  <a:pt x="8223" y="14914"/>
                  <a:pt x="8199" y="15287"/>
                </a:cubicBezTo>
                <a:close/>
                <a:moveTo>
                  <a:pt x="18461" y="18292"/>
                </a:moveTo>
                <a:cubicBezTo>
                  <a:pt x="18467" y="18052"/>
                  <a:pt x="18399" y="17787"/>
                  <a:pt x="18177" y="17661"/>
                </a:cubicBezTo>
                <a:cubicBezTo>
                  <a:pt x="18054" y="17592"/>
                  <a:pt x="17915" y="17572"/>
                  <a:pt x="17779" y="17565"/>
                </a:cubicBezTo>
                <a:cubicBezTo>
                  <a:pt x="17644" y="17558"/>
                  <a:pt x="17507" y="17563"/>
                  <a:pt x="17369" y="17582"/>
                </a:cubicBezTo>
                <a:lnTo>
                  <a:pt x="16050" y="17846"/>
                </a:lnTo>
                <a:cubicBezTo>
                  <a:pt x="15928" y="17872"/>
                  <a:pt x="15803" y="17884"/>
                  <a:pt x="15678" y="17880"/>
                </a:cubicBezTo>
                <a:cubicBezTo>
                  <a:pt x="15562" y="17877"/>
                  <a:pt x="15442" y="17857"/>
                  <a:pt x="15334" y="17828"/>
                </a:cubicBezTo>
                <a:cubicBezTo>
                  <a:pt x="15171" y="17785"/>
                  <a:pt x="15020" y="17708"/>
                  <a:pt x="14955" y="17542"/>
                </a:cubicBezTo>
                <a:cubicBezTo>
                  <a:pt x="14908" y="17421"/>
                  <a:pt x="14935" y="17293"/>
                  <a:pt x="15004" y="17188"/>
                </a:cubicBezTo>
                <a:cubicBezTo>
                  <a:pt x="15083" y="17068"/>
                  <a:pt x="15211" y="16986"/>
                  <a:pt x="15335" y="16913"/>
                </a:cubicBezTo>
                <a:cubicBezTo>
                  <a:pt x="15460" y="16838"/>
                  <a:pt x="15587" y="16767"/>
                  <a:pt x="15719" y="16696"/>
                </a:cubicBezTo>
                <a:cubicBezTo>
                  <a:pt x="16436" y="16364"/>
                  <a:pt x="17107" y="15940"/>
                  <a:pt x="17714" y="15434"/>
                </a:cubicBezTo>
                <a:cubicBezTo>
                  <a:pt x="18270" y="14971"/>
                  <a:pt x="18769" y="14444"/>
                  <a:pt x="19200" y="13862"/>
                </a:cubicBezTo>
                <a:cubicBezTo>
                  <a:pt x="19743" y="13152"/>
                  <a:pt x="20143" y="12365"/>
                  <a:pt x="20398" y="11541"/>
                </a:cubicBezTo>
                <a:cubicBezTo>
                  <a:pt x="20526" y="11130"/>
                  <a:pt x="20619" y="10702"/>
                  <a:pt x="20658" y="10269"/>
                </a:cubicBezTo>
                <a:cubicBezTo>
                  <a:pt x="20696" y="9860"/>
                  <a:pt x="20684" y="9446"/>
                  <a:pt x="20622" y="9029"/>
                </a:cubicBezTo>
                <a:cubicBezTo>
                  <a:pt x="20521" y="8357"/>
                  <a:pt x="20292" y="7723"/>
                  <a:pt x="19875" y="7227"/>
                </a:cubicBezTo>
                <a:cubicBezTo>
                  <a:pt x="19591" y="6889"/>
                  <a:pt x="19233" y="6627"/>
                  <a:pt x="18835" y="6452"/>
                </a:cubicBezTo>
                <a:cubicBezTo>
                  <a:pt x="18261" y="6200"/>
                  <a:pt x="17618" y="6136"/>
                  <a:pt x="16962" y="6152"/>
                </a:cubicBezTo>
                <a:cubicBezTo>
                  <a:pt x="15910" y="6177"/>
                  <a:pt x="14871" y="6397"/>
                  <a:pt x="13899" y="6801"/>
                </a:cubicBezTo>
                <a:cubicBezTo>
                  <a:pt x="14175" y="6450"/>
                  <a:pt x="14429" y="6083"/>
                  <a:pt x="14661" y="5701"/>
                </a:cubicBezTo>
                <a:cubicBezTo>
                  <a:pt x="14881" y="5340"/>
                  <a:pt x="15079" y="4966"/>
                  <a:pt x="15250" y="4584"/>
                </a:cubicBezTo>
                <a:cubicBezTo>
                  <a:pt x="15424" y="4196"/>
                  <a:pt x="15568" y="3800"/>
                  <a:pt x="15659" y="3385"/>
                </a:cubicBezTo>
                <a:cubicBezTo>
                  <a:pt x="15774" y="2861"/>
                  <a:pt x="15799" y="2318"/>
                  <a:pt x="15667" y="1801"/>
                </a:cubicBezTo>
                <a:cubicBezTo>
                  <a:pt x="15596" y="1523"/>
                  <a:pt x="15481" y="1256"/>
                  <a:pt x="15323" y="1012"/>
                </a:cubicBezTo>
                <a:cubicBezTo>
                  <a:pt x="16763" y="1693"/>
                  <a:pt x="18035" y="2684"/>
                  <a:pt x="19049" y="3914"/>
                </a:cubicBezTo>
                <a:cubicBezTo>
                  <a:pt x="20093" y="5181"/>
                  <a:pt x="20836" y="6668"/>
                  <a:pt x="21223" y="8263"/>
                </a:cubicBezTo>
                <a:cubicBezTo>
                  <a:pt x="21555" y="9703"/>
                  <a:pt x="21591" y="11194"/>
                  <a:pt x="21331" y="12648"/>
                </a:cubicBezTo>
                <a:cubicBezTo>
                  <a:pt x="21015" y="14411"/>
                  <a:pt x="20273" y="16069"/>
                  <a:pt x="19170" y="17478"/>
                </a:cubicBezTo>
                <a:lnTo>
                  <a:pt x="18461" y="18292"/>
                </a:lnTo>
                <a:close/>
                <a:moveTo>
                  <a:pt x="6300" y="11745"/>
                </a:moveTo>
                <a:cubicBezTo>
                  <a:pt x="6482" y="12038"/>
                  <a:pt x="6637" y="12346"/>
                  <a:pt x="6763" y="12667"/>
                </a:cubicBezTo>
                <a:cubicBezTo>
                  <a:pt x="6828" y="12833"/>
                  <a:pt x="6886" y="13000"/>
                  <a:pt x="6942" y="13168"/>
                </a:cubicBezTo>
                <a:cubicBezTo>
                  <a:pt x="7122" y="13702"/>
                  <a:pt x="7299" y="14244"/>
                  <a:pt x="7334" y="14812"/>
                </a:cubicBezTo>
                <a:cubicBezTo>
                  <a:pt x="7355" y="15154"/>
                  <a:pt x="7324" y="15495"/>
                  <a:pt x="7237" y="15821"/>
                </a:cubicBezTo>
                <a:cubicBezTo>
                  <a:pt x="7162" y="16105"/>
                  <a:pt x="7036" y="16385"/>
                  <a:pt x="6785" y="16530"/>
                </a:cubicBezTo>
                <a:cubicBezTo>
                  <a:pt x="6685" y="16588"/>
                  <a:pt x="6570" y="16618"/>
                  <a:pt x="6453" y="16615"/>
                </a:cubicBezTo>
                <a:cubicBezTo>
                  <a:pt x="6345" y="16612"/>
                  <a:pt x="6240" y="16580"/>
                  <a:pt x="6143" y="16530"/>
                </a:cubicBezTo>
                <a:cubicBezTo>
                  <a:pt x="5852" y="16380"/>
                  <a:pt x="5677" y="16122"/>
                  <a:pt x="5570" y="15821"/>
                </a:cubicBezTo>
                <a:cubicBezTo>
                  <a:pt x="5461" y="15514"/>
                  <a:pt x="5421" y="15158"/>
                  <a:pt x="5436" y="14812"/>
                </a:cubicBezTo>
                <a:cubicBezTo>
                  <a:pt x="5462" y="14251"/>
                  <a:pt x="5598" y="13703"/>
                  <a:pt x="5768" y="13168"/>
                </a:cubicBezTo>
                <a:cubicBezTo>
                  <a:pt x="5821" y="13000"/>
                  <a:pt x="5877" y="12833"/>
                  <a:pt x="5937" y="12667"/>
                </a:cubicBezTo>
                <a:cubicBezTo>
                  <a:pt x="6048" y="12356"/>
                  <a:pt x="6169" y="12048"/>
                  <a:pt x="6300" y="11745"/>
                </a:cubicBezTo>
                <a:close/>
              </a:path>
            </a:pathLst>
          </a:custGeom>
          <a:ln w="6350">
            <a:solidFill>
              <a:srgbClr val="2267AD"/>
            </a:solidFill>
            <a:miter lim="400000"/>
          </a:ln>
        </p:spPr>
        <p:txBody>
          <a:bodyPr lIns="25400" tIns="25400" rIns="25400" bIns="25400" anchor="ctr"/>
          <a:lstStyle/>
          <a:p>
            <a:endParaRPr/>
          </a:p>
        </p:txBody>
      </p:sp>
      <p:sp>
        <p:nvSpPr>
          <p:cNvPr id="28" name="点击编辑主标题样式B#44 主标题过长请用此样式 主标题过长请用此样式"/>
          <p:cNvSpPr txBox="1">
            <a:spLocks noGrp="1"/>
          </p:cNvSpPr>
          <p:nvPr>
            <p:ph type="body" sz="quarter" idx="21"/>
          </p:nvPr>
        </p:nvSpPr>
        <p:spPr>
          <a:xfrm>
            <a:off x="637949" y="1938377"/>
            <a:ext cx="7053424" cy="2298701"/>
          </a:xfrm>
          <a:prstGeom prst="rect">
            <a:avLst/>
          </a:prstGeom>
        </p:spPr>
        <p:txBody>
          <a:bodyPr anchor="b">
            <a:spAutoFit/>
          </a:bodyPr>
          <a:lstStyle/>
          <a:p>
            <a:pPr marL="0" indent="0">
              <a:lnSpc>
                <a:spcPct val="100000"/>
              </a:lnSpc>
              <a:buSzTx/>
              <a:buNone/>
              <a:defRPr sz="4400" b="1">
                <a:solidFill>
                  <a:srgbClr val="FFFFFF"/>
                </a:solidFill>
              </a:defRPr>
            </a:pPr>
            <a:r>
              <a:t>点击编辑主标题样式B#44</a:t>
            </a:r>
            <a:br/>
            <a:r>
              <a:t>主标题过长请用此样式 主标题过长请用此样式</a:t>
            </a:r>
          </a:p>
        </p:txBody>
      </p:sp>
      <p:sp>
        <p:nvSpPr>
          <p:cNvPr id="29" name="点击编辑副标题#20"/>
          <p:cNvSpPr txBox="1">
            <a:spLocks noGrp="1"/>
          </p:cNvSpPr>
          <p:nvPr>
            <p:ph type="body" sz="quarter" idx="22"/>
          </p:nvPr>
        </p:nvSpPr>
        <p:spPr>
          <a:xfrm>
            <a:off x="637949" y="4234856"/>
            <a:ext cx="2301504" cy="381001"/>
          </a:xfrm>
          <a:prstGeom prst="rect">
            <a:avLst/>
          </a:prstGeom>
        </p:spPr>
        <p:txBody>
          <a:bodyPr wrap="none">
            <a:spAutoFit/>
          </a:bodyPr>
          <a:lstStyle>
            <a:lvl1pPr marL="0" indent="0">
              <a:lnSpc>
                <a:spcPct val="100000"/>
              </a:lnSpc>
              <a:buSzTx/>
              <a:buNone/>
              <a:defRPr sz="2000">
                <a:solidFill>
                  <a:srgbClr val="D4D8E0"/>
                </a:solidFill>
              </a:defRPr>
            </a:lvl1pPr>
          </a:lstStyle>
          <a:p>
            <a:r>
              <a:t>点击编辑副标题#20</a:t>
            </a:r>
          </a:p>
        </p:txBody>
      </p:sp>
      <p:sp>
        <p:nvSpPr>
          <p:cNvPr id="30" name="幻灯片编号"/>
          <p:cNvSpPr txBox="1">
            <a:spLocks noGrp="1"/>
          </p:cNvSpPr>
          <p:nvPr>
            <p:ph type="sldNum" sz="quarter" idx="2"/>
          </p:nvPr>
        </p:nvSpPr>
        <p:spPr>
          <a:xfrm>
            <a:off x="11553691" y="6468653"/>
            <a:ext cx="190638" cy="174061"/>
          </a:xfrm>
          <a:prstGeom prst="rect">
            <a:avLst/>
          </a:prstGeom>
        </p:spPr>
        <p:txBody>
          <a:bodyPr anchor="b"/>
          <a:lstStyle>
            <a:lvl1pPr>
              <a:defRPr>
                <a:solidFill>
                  <a:srgbClr val="7F899D"/>
                </a:solidFill>
              </a:defRPr>
            </a:lvl1pPr>
          </a:lstStyle>
          <a:p>
            <a:fld id="{86CB4B4D-7CA3-9044-876B-883B54F8677D}" type="slidenum">
              <a:t>‹#›</a:t>
            </a:fld>
            <a:endParaRPr/>
          </a:p>
        </p:txBody>
      </p:sp>
      <p:sp>
        <p:nvSpPr>
          <p:cNvPr id="31" name="明略科技版权所有 © 2006"/>
          <p:cNvSpPr txBox="1"/>
          <p:nvPr/>
        </p:nvSpPr>
        <p:spPr>
          <a:xfrm>
            <a:off x="637949" y="6450908"/>
            <a:ext cx="1379905" cy="2032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nSpc>
                <a:spcPct val="100000"/>
              </a:lnSpc>
              <a:defRPr sz="900">
                <a:solidFill>
                  <a:srgbClr val="7F899D"/>
                </a:solidFill>
              </a:defRPr>
            </a:pPr>
            <a:r>
              <a:t>明略科技版权所有</a:t>
            </a:r>
            <a:r>
              <a:rPr>
                <a:latin typeface="Arial"/>
                <a:ea typeface="Arial"/>
                <a:cs typeface="Arial"/>
                <a:sym typeface="Arial"/>
              </a:rPr>
              <a:t> © 2006</a:t>
            </a:r>
          </a:p>
        </p:txBody>
      </p:sp>
      <p:sp>
        <p:nvSpPr>
          <p:cNvPr id="32" name="点击编辑你的名字  |  点击编辑日期"/>
          <p:cNvSpPr txBox="1">
            <a:spLocks noGrp="1"/>
          </p:cNvSpPr>
          <p:nvPr>
            <p:ph type="body" sz="quarter" idx="23"/>
          </p:nvPr>
        </p:nvSpPr>
        <p:spPr>
          <a:xfrm>
            <a:off x="637949" y="6166570"/>
            <a:ext cx="2418483" cy="254001"/>
          </a:xfrm>
          <a:prstGeom prst="rect">
            <a:avLst/>
          </a:prstGeom>
        </p:spPr>
        <p:txBody>
          <a:bodyPr wrap="none" anchor="b">
            <a:spAutoFit/>
          </a:bodyPr>
          <a:lstStyle>
            <a:lvl1pPr marL="0" indent="0">
              <a:lnSpc>
                <a:spcPct val="100000"/>
              </a:lnSpc>
              <a:buSzTx/>
              <a:buNone/>
              <a:defRPr sz="1200">
                <a:solidFill>
                  <a:srgbClr val="FFFFFF"/>
                </a:solidFill>
              </a:defRPr>
            </a:lvl1pPr>
          </a:lstStyle>
          <a:p>
            <a:r>
              <a:t>点击编辑你的名字  |  点击编辑日期</a:t>
            </a:r>
          </a:p>
        </p:txBody>
      </p:sp>
      <p:pic>
        <p:nvPicPr>
          <p:cNvPr id="33" name="图像" descr="图像"/>
          <p:cNvPicPr>
            <a:picLocks noChangeAspect="1"/>
          </p:cNvPicPr>
          <p:nvPr/>
        </p:nvPicPr>
        <p:blipFill>
          <a:blip r:embed="rId2"/>
          <a:stretch>
            <a:fillRect/>
          </a:stretch>
        </p:blipFill>
        <p:spPr>
          <a:xfrm>
            <a:off x="10020501" y="350375"/>
            <a:ext cx="1723849" cy="537360"/>
          </a:xfrm>
          <a:prstGeom prst="rect">
            <a:avLst/>
          </a:prstGeom>
          <a:ln w="3175">
            <a:miter lim="400000"/>
          </a:ln>
        </p:spPr>
      </p:pic>
      <p:sp>
        <p:nvSpPr>
          <p:cNvPr id="10" name="线条">
            <a:extLst>
              <a:ext uri="{FF2B5EF4-FFF2-40B4-BE49-F238E27FC236}">
                <a16:creationId xmlns:a16="http://schemas.microsoft.com/office/drawing/2014/main" id="{0FA4A1A4-76E8-CA45-B7A2-BDC841620CAB}"/>
              </a:ext>
            </a:extLst>
          </p:cNvPr>
          <p:cNvSpPr/>
          <p:nvPr userDrawn="1"/>
        </p:nvSpPr>
        <p:spPr>
          <a:xfrm>
            <a:off x="679353" y="6081105"/>
            <a:ext cx="511200" cy="0"/>
          </a:xfrm>
          <a:prstGeom prst="line">
            <a:avLst/>
          </a:prstGeom>
          <a:ln w="19050">
            <a:solidFill>
              <a:srgbClr val="2267AD"/>
            </a:solidFill>
            <a:miter lim="400000"/>
          </a:ln>
        </p:spPr>
        <p:txBody>
          <a:bodyPr lIns="25400" tIns="25400" rIns="25400" bIns="25400" anchor="ctr"/>
          <a:lstStyle/>
          <a:p>
            <a:endParaRPr/>
          </a:p>
        </p:txBody>
      </p:sp>
    </p:spTree>
    <p:extLst>
      <p:ext uri="{BB962C8B-B14F-4D97-AF65-F5344CB8AC3E}">
        <p14:creationId xmlns:p14="http://schemas.microsoft.com/office/powerpoint/2010/main" val="304649578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内容页">
    <p:spTree>
      <p:nvGrpSpPr>
        <p:cNvPr id="1" name=""/>
        <p:cNvGrpSpPr/>
        <p:nvPr/>
      </p:nvGrpSpPr>
      <p:grpSpPr>
        <a:xfrm>
          <a:off x="0" y="0"/>
          <a:ext cx="0" cy="0"/>
          <a:chOff x="0" y="0"/>
          <a:chExt cx="0" cy="0"/>
        </a:xfrm>
      </p:grpSpPr>
      <p:sp>
        <p:nvSpPr>
          <p:cNvPr id="41" name="点击编辑标题#20"/>
          <p:cNvSpPr txBox="1">
            <a:spLocks noGrp="1"/>
          </p:cNvSpPr>
          <p:nvPr>
            <p:ph type="title" hasCustomPrompt="1"/>
          </p:nvPr>
        </p:nvSpPr>
        <p:spPr>
          <a:prstGeom prst="rect">
            <a:avLst/>
          </a:prstGeom>
        </p:spPr>
        <p:txBody>
          <a:bodyPr/>
          <a:lstStyle/>
          <a:p>
            <a:r>
              <a:t>点击编辑标题#20</a:t>
            </a:r>
          </a:p>
        </p:txBody>
      </p:sp>
      <p:sp>
        <p:nvSpPr>
          <p:cNvPr id="42" name="点击编辑副标题#12"/>
          <p:cNvSpPr txBox="1">
            <a:spLocks noGrp="1"/>
          </p:cNvSpPr>
          <p:nvPr>
            <p:ph type="body" sz="quarter" idx="21"/>
          </p:nvPr>
        </p:nvSpPr>
        <p:spPr>
          <a:xfrm>
            <a:off x="507213" y="823474"/>
            <a:ext cx="9783100" cy="254001"/>
          </a:xfrm>
          <a:prstGeom prst="rect">
            <a:avLst/>
          </a:prstGeom>
        </p:spPr>
        <p:txBody>
          <a:bodyPr>
            <a:spAutoFit/>
          </a:bodyPr>
          <a:lstStyle>
            <a:lvl1pPr marL="0" indent="0" defTabSz="228600">
              <a:lnSpc>
                <a:spcPct val="100000"/>
              </a:lnSpc>
              <a:buSzTx/>
              <a:buNone/>
              <a:defRPr sz="1200">
                <a:solidFill>
                  <a:srgbClr val="535353"/>
                </a:solidFill>
              </a:defRPr>
            </a:lvl1pPr>
          </a:lstStyle>
          <a:p>
            <a:r>
              <a:t>点击编辑副标题#12</a:t>
            </a:r>
          </a:p>
        </p:txBody>
      </p:sp>
      <p:sp>
        <p:nvSpPr>
          <p:cNvPr id="4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5464272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内容页_多行标题">
    <p:spTree>
      <p:nvGrpSpPr>
        <p:cNvPr id="1" name=""/>
        <p:cNvGrpSpPr/>
        <p:nvPr/>
      </p:nvGrpSpPr>
      <p:grpSpPr>
        <a:xfrm>
          <a:off x="0" y="0"/>
          <a:ext cx="0" cy="0"/>
          <a:chOff x="0" y="0"/>
          <a:chExt cx="0" cy="0"/>
        </a:xfrm>
      </p:grpSpPr>
      <p:sp>
        <p:nvSpPr>
          <p:cNvPr id="50" name="点击编辑标题#20，点击编辑标题点击编辑标题点击编辑标题点击编辑标题点击编辑标题点击编辑标题"/>
          <p:cNvSpPr txBox="1">
            <a:spLocks noGrp="1"/>
          </p:cNvSpPr>
          <p:nvPr>
            <p:ph type="title" hasCustomPrompt="1"/>
          </p:nvPr>
        </p:nvSpPr>
        <p:spPr>
          <a:xfrm>
            <a:off x="507213" y="412749"/>
            <a:ext cx="9776103" cy="731201"/>
          </a:xfrm>
          <a:prstGeom prst="rect">
            <a:avLst/>
          </a:prstGeom>
        </p:spPr>
        <p:txBody>
          <a:bodyPr/>
          <a:lstStyle/>
          <a:p>
            <a:r>
              <a:t>点击编辑标题#20，点击编辑标题点击编辑标题点击编辑标题点击编辑标题点击编辑标题点击编辑标题</a:t>
            </a:r>
          </a:p>
        </p:txBody>
      </p:sp>
      <p:sp>
        <p:nvSpPr>
          <p:cNvPr id="51" name="点击编辑副标题#12"/>
          <p:cNvSpPr txBox="1">
            <a:spLocks noGrp="1"/>
          </p:cNvSpPr>
          <p:nvPr>
            <p:ph type="body" sz="quarter" idx="21"/>
          </p:nvPr>
        </p:nvSpPr>
        <p:spPr>
          <a:xfrm>
            <a:off x="507213" y="1140974"/>
            <a:ext cx="11177574" cy="254001"/>
          </a:xfrm>
          <a:prstGeom prst="rect">
            <a:avLst/>
          </a:prstGeom>
        </p:spPr>
        <p:txBody>
          <a:bodyPr>
            <a:spAutoFit/>
          </a:bodyPr>
          <a:lstStyle>
            <a:lvl1pPr marL="0" indent="0" defTabSz="228600">
              <a:lnSpc>
                <a:spcPct val="100000"/>
              </a:lnSpc>
              <a:buSzTx/>
              <a:buNone/>
              <a:defRPr sz="1200">
                <a:solidFill>
                  <a:srgbClr val="535353"/>
                </a:solidFill>
              </a:defRPr>
            </a:lvl1pPr>
          </a:lstStyle>
          <a:p>
            <a:r>
              <a:t>点击编辑副标题#12</a:t>
            </a:r>
          </a:p>
        </p:txBody>
      </p:sp>
      <p:sp>
        <p:nvSpPr>
          <p:cNvPr id="5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1717560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内容页_无标题">
    <p:spTree>
      <p:nvGrpSpPr>
        <p:cNvPr id="1" name=""/>
        <p:cNvGrpSpPr/>
        <p:nvPr/>
      </p:nvGrpSpPr>
      <p:grpSpPr>
        <a:xfrm>
          <a:off x="0" y="0"/>
          <a:ext cx="0" cy="0"/>
          <a:chOff x="0" y="0"/>
          <a:chExt cx="0" cy="0"/>
        </a:xfrm>
      </p:grpSpPr>
      <p:sp>
        <p:nvSpPr>
          <p:cNvPr id="5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6663194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END">
    <p:bg>
      <p:bgPr>
        <a:gradFill flip="none" rotWithShape="1">
          <a:gsLst>
            <a:gs pos="0">
              <a:srgbClr val="253E96"/>
            </a:gs>
            <a:gs pos="100000">
              <a:srgbClr val="1E4F94"/>
            </a:gs>
          </a:gsLst>
          <a:lin ang="0" scaled="0"/>
        </a:gradFill>
        <a:effectLst/>
      </p:bgPr>
    </p:bg>
    <p:spTree>
      <p:nvGrpSpPr>
        <p:cNvPr id="1" name=""/>
        <p:cNvGrpSpPr/>
        <p:nvPr/>
      </p:nvGrpSpPr>
      <p:grpSpPr>
        <a:xfrm>
          <a:off x="0" y="0"/>
          <a:ext cx="0" cy="0"/>
          <a:chOff x="0" y="0"/>
          <a:chExt cx="0" cy="0"/>
        </a:xfrm>
      </p:grpSpPr>
      <p:sp>
        <p:nvSpPr>
          <p:cNvPr id="66" name="形状"/>
          <p:cNvSpPr/>
          <p:nvPr/>
        </p:nvSpPr>
        <p:spPr>
          <a:xfrm rot="1080000">
            <a:off x="5007487" y="-791310"/>
            <a:ext cx="8426609" cy="8429816"/>
          </a:xfrm>
          <a:custGeom>
            <a:avLst/>
            <a:gdLst/>
            <a:ahLst/>
            <a:cxnLst>
              <a:cxn ang="0">
                <a:pos x="wd2" y="hd2"/>
              </a:cxn>
              <a:cxn ang="5400000">
                <a:pos x="wd2" y="hd2"/>
              </a:cxn>
              <a:cxn ang="10800000">
                <a:pos x="wd2" y="hd2"/>
              </a:cxn>
              <a:cxn ang="16200000">
                <a:pos x="wd2" y="hd2"/>
              </a:cxn>
            </a:cxnLst>
            <a:rect l="0" t="0" r="r" b="b"/>
            <a:pathLst>
              <a:path w="21502" h="21525" extrusionOk="0">
                <a:moveTo>
                  <a:pt x="8199" y="15287"/>
                </a:moveTo>
                <a:cubicBezTo>
                  <a:pt x="8180" y="15510"/>
                  <a:pt x="8144" y="15731"/>
                  <a:pt x="8091" y="15948"/>
                </a:cubicBezTo>
                <a:cubicBezTo>
                  <a:pt x="8020" y="16239"/>
                  <a:pt x="7917" y="16523"/>
                  <a:pt x="7786" y="16793"/>
                </a:cubicBezTo>
                <a:cubicBezTo>
                  <a:pt x="7676" y="17011"/>
                  <a:pt x="7536" y="17206"/>
                  <a:pt x="7372" y="17375"/>
                </a:cubicBezTo>
                <a:cubicBezTo>
                  <a:pt x="7147" y="17607"/>
                  <a:pt x="6872" y="17795"/>
                  <a:pt x="6551" y="17868"/>
                </a:cubicBezTo>
                <a:cubicBezTo>
                  <a:pt x="6367" y="17910"/>
                  <a:pt x="6175" y="17909"/>
                  <a:pt x="5984" y="17878"/>
                </a:cubicBezTo>
                <a:cubicBezTo>
                  <a:pt x="5304" y="17765"/>
                  <a:pt x="4753" y="17266"/>
                  <a:pt x="4570" y="16600"/>
                </a:cubicBezTo>
                <a:cubicBezTo>
                  <a:pt x="4515" y="16432"/>
                  <a:pt x="4475" y="16259"/>
                  <a:pt x="4453" y="16084"/>
                </a:cubicBezTo>
                <a:cubicBezTo>
                  <a:pt x="4431" y="15908"/>
                  <a:pt x="4427" y="15731"/>
                  <a:pt x="4425" y="15555"/>
                </a:cubicBezTo>
                <a:cubicBezTo>
                  <a:pt x="4424" y="15374"/>
                  <a:pt x="4425" y="15194"/>
                  <a:pt x="4433" y="15013"/>
                </a:cubicBezTo>
                <a:cubicBezTo>
                  <a:pt x="4473" y="14204"/>
                  <a:pt x="4669" y="13413"/>
                  <a:pt x="4904" y="12637"/>
                </a:cubicBezTo>
                <a:cubicBezTo>
                  <a:pt x="5096" y="12003"/>
                  <a:pt x="5315" y="11377"/>
                  <a:pt x="5559" y="10761"/>
                </a:cubicBezTo>
                <a:cubicBezTo>
                  <a:pt x="5444" y="10646"/>
                  <a:pt x="5321" y="10541"/>
                  <a:pt x="5192" y="10445"/>
                </a:cubicBezTo>
                <a:cubicBezTo>
                  <a:pt x="4855" y="10197"/>
                  <a:pt x="4471" y="10014"/>
                  <a:pt x="4055" y="9941"/>
                </a:cubicBezTo>
                <a:cubicBezTo>
                  <a:pt x="3830" y="9902"/>
                  <a:pt x="3601" y="9896"/>
                  <a:pt x="3374" y="9924"/>
                </a:cubicBezTo>
                <a:cubicBezTo>
                  <a:pt x="3079" y="9936"/>
                  <a:pt x="2803" y="9839"/>
                  <a:pt x="2587" y="9668"/>
                </a:cubicBezTo>
                <a:cubicBezTo>
                  <a:pt x="2274" y="9419"/>
                  <a:pt x="2090" y="9020"/>
                  <a:pt x="2181" y="8610"/>
                </a:cubicBezTo>
                <a:cubicBezTo>
                  <a:pt x="2239" y="8350"/>
                  <a:pt x="2400" y="8139"/>
                  <a:pt x="2616" y="8015"/>
                </a:cubicBezTo>
                <a:cubicBezTo>
                  <a:pt x="2719" y="7956"/>
                  <a:pt x="2833" y="7919"/>
                  <a:pt x="2950" y="7889"/>
                </a:cubicBezTo>
                <a:cubicBezTo>
                  <a:pt x="3070" y="7859"/>
                  <a:pt x="3195" y="7836"/>
                  <a:pt x="3323" y="7822"/>
                </a:cubicBezTo>
                <a:cubicBezTo>
                  <a:pt x="3823" y="7803"/>
                  <a:pt x="4321" y="7886"/>
                  <a:pt x="4788" y="8066"/>
                </a:cubicBezTo>
                <a:cubicBezTo>
                  <a:pt x="5355" y="8285"/>
                  <a:pt x="5861" y="8640"/>
                  <a:pt x="6259" y="9101"/>
                </a:cubicBezTo>
                <a:cubicBezTo>
                  <a:pt x="6668" y="8311"/>
                  <a:pt x="7094" y="7530"/>
                  <a:pt x="7537" y="6758"/>
                </a:cubicBezTo>
                <a:cubicBezTo>
                  <a:pt x="8060" y="5849"/>
                  <a:pt x="8605" y="4955"/>
                  <a:pt x="9207" y="4100"/>
                </a:cubicBezTo>
                <a:cubicBezTo>
                  <a:pt x="9745" y="3335"/>
                  <a:pt x="10328" y="2603"/>
                  <a:pt x="10952" y="1908"/>
                </a:cubicBezTo>
                <a:cubicBezTo>
                  <a:pt x="11180" y="1666"/>
                  <a:pt x="11419" y="1438"/>
                  <a:pt x="11669" y="1222"/>
                </a:cubicBezTo>
                <a:cubicBezTo>
                  <a:pt x="11941" y="987"/>
                  <a:pt x="12227" y="767"/>
                  <a:pt x="12540" y="589"/>
                </a:cubicBezTo>
                <a:cubicBezTo>
                  <a:pt x="12757" y="466"/>
                  <a:pt x="12985" y="364"/>
                  <a:pt x="13222" y="285"/>
                </a:cubicBezTo>
                <a:cubicBezTo>
                  <a:pt x="12330" y="76"/>
                  <a:pt x="11416" y="-19"/>
                  <a:pt x="10500" y="3"/>
                </a:cubicBezTo>
                <a:cubicBezTo>
                  <a:pt x="9806" y="19"/>
                  <a:pt x="9115" y="103"/>
                  <a:pt x="8436" y="252"/>
                </a:cubicBezTo>
                <a:cubicBezTo>
                  <a:pt x="7851" y="393"/>
                  <a:pt x="7276" y="577"/>
                  <a:pt x="6718" y="802"/>
                </a:cubicBezTo>
                <a:cubicBezTo>
                  <a:pt x="6165" y="1026"/>
                  <a:pt x="5629" y="1289"/>
                  <a:pt x="5115" y="1590"/>
                </a:cubicBezTo>
                <a:cubicBezTo>
                  <a:pt x="3566" y="2562"/>
                  <a:pt x="2286" y="3908"/>
                  <a:pt x="1393" y="5505"/>
                </a:cubicBezTo>
                <a:cubicBezTo>
                  <a:pt x="471" y="7153"/>
                  <a:pt x="-9" y="9012"/>
                  <a:pt x="0" y="10900"/>
                </a:cubicBezTo>
                <a:cubicBezTo>
                  <a:pt x="3" y="11443"/>
                  <a:pt x="50" y="11985"/>
                  <a:pt x="140" y="12520"/>
                </a:cubicBezTo>
                <a:cubicBezTo>
                  <a:pt x="278" y="13340"/>
                  <a:pt x="515" y="14140"/>
                  <a:pt x="839" y="14906"/>
                </a:cubicBezTo>
                <a:cubicBezTo>
                  <a:pt x="1145" y="15629"/>
                  <a:pt x="1526" y="16318"/>
                  <a:pt x="1975" y="16962"/>
                </a:cubicBezTo>
                <a:cubicBezTo>
                  <a:pt x="1773" y="16035"/>
                  <a:pt x="1526" y="15117"/>
                  <a:pt x="1237" y="14212"/>
                </a:cubicBezTo>
                <a:cubicBezTo>
                  <a:pt x="947" y="13303"/>
                  <a:pt x="613" y="12408"/>
                  <a:pt x="238" y="11530"/>
                </a:cubicBezTo>
                <a:cubicBezTo>
                  <a:pt x="177" y="11277"/>
                  <a:pt x="215" y="11010"/>
                  <a:pt x="345" y="10785"/>
                </a:cubicBezTo>
                <a:cubicBezTo>
                  <a:pt x="499" y="10517"/>
                  <a:pt x="775" y="10322"/>
                  <a:pt x="1104" y="10324"/>
                </a:cubicBezTo>
                <a:cubicBezTo>
                  <a:pt x="1510" y="10328"/>
                  <a:pt x="1843" y="10650"/>
                  <a:pt x="1861" y="11057"/>
                </a:cubicBezTo>
                <a:cubicBezTo>
                  <a:pt x="2152" y="12260"/>
                  <a:pt x="2414" y="13470"/>
                  <a:pt x="2646" y="14686"/>
                </a:cubicBezTo>
                <a:cubicBezTo>
                  <a:pt x="2879" y="15908"/>
                  <a:pt x="3082" y="17136"/>
                  <a:pt x="3255" y="18368"/>
                </a:cubicBezTo>
                <a:lnTo>
                  <a:pt x="3255" y="18485"/>
                </a:lnTo>
                <a:cubicBezTo>
                  <a:pt x="3916" y="19129"/>
                  <a:pt x="4652" y="19682"/>
                  <a:pt x="5445" y="20136"/>
                </a:cubicBezTo>
                <a:cubicBezTo>
                  <a:pt x="6528" y="20754"/>
                  <a:pt x="7717" y="21176"/>
                  <a:pt x="8904" y="21378"/>
                </a:cubicBezTo>
                <a:cubicBezTo>
                  <a:pt x="10094" y="21581"/>
                  <a:pt x="11310" y="21563"/>
                  <a:pt x="12481" y="21389"/>
                </a:cubicBezTo>
                <a:cubicBezTo>
                  <a:pt x="13382" y="21255"/>
                  <a:pt x="14271" y="21025"/>
                  <a:pt x="15087" y="20539"/>
                </a:cubicBezTo>
                <a:cubicBezTo>
                  <a:pt x="15678" y="20186"/>
                  <a:pt x="16186" y="19707"/>
                  <a:pt x="16572" y="19133"/>
                </a:cubicBezTo>
                <a:cubicBezTo>
                  <a:pt x="16567" y="19098"/>
                  <a:pt x="16548" y="19067"/>
                  <a:pt x="16519" y="19047"/>
                </a:cubicBezTo>
                <a:cubicBezTo>
                  <a:pt x="16498" y="19032"/>
                  <a:pt x="16473" y="19024"/>
                  <a:pt x="16447" y="19023"/>
                </a:cubicBezTo>
                <a:lnTo>
                  <a:pt x="15675" y="19112"/>
                </a:lnTo>
                <a:cubicBezTo>
                  <a:pt x="15419" y="19143"/>
                  <a:pt x="15161" y="19162"/>
                  <a:pt x="14903" y="19169"/>
                </a:cubicBezTo>
                <a:cubicBezTo>
                  <a:pt x="14483" y="19181"/>
                  <a:pt x="14051" y="19150"/>
                  <a:pt x="13681" y="18982"/>
                </a:cubicBezTo>
                <a:cubicBezTo>
                  <a:pt x="13323" y="18820"/>
                  <a:pt x="13045" y="18544"/>
                  <a:pt x="12906" y="18156"/>
                </a:cubicBezTo>
                <a:cubicBezTo>
                  <a:pt x="12768" y="17773"/>
                  <a:pt x="12794" y="17388"/>
                  <a:pt x="12937" y="17036"/>
                </a:cubicBezTo>
                <a:cubicBezTo>
                  <a:pt x="13085" y="16672"/>
                  <a:pt x="13357" y="16346"/>
                  <a:pt x="13688" y="16103"/>
                </a:cubicBezTo>
                <a:cubicBezTo>
                  <a:pt x="13902" y="15946"/>
                  <a:pt x="14140" y="15823"/>
                  <a:pt x="14393" y="15736"/>
                </a:cubicBezTo>
                <a:cubicBezTo>
                  <a:pt x="14762" y="15604"/>
                  <a:pt x="15125" y="15455"/>
                  <a:pt x="15480" y="15288"/>
                </a:cubicBezTo>
                <a:cubicBezTo>
                  <a:pt x="15836" y="15121"/>
                  <a:pt x="16184" y="14937"/>
                  <a:pt x="16519" y="14730"/>
                </a:cubicBezTo>
                <a:cubicBezTo>
                  <a:pt x="17054" y="14401"/>
                  <a:pt x="17554" y="14016"/>
                  <a:pt x="17986" y="13559"/>
                </a:cubicBezTo>
                <a:cubicBezTo>
                  <a:pt x="18426" y="13094"/>
                  <a:pt x="18789" y="12562"/>
                  <a:pt x="19061" y="11982"/>
                </a:cubicBezTo>
                <a:cubicBezTo>
                  <a:pt x="19333" y="11194"/>
                  <a:pt x="19281" y="10297"/>
                  <a:pt x="18837" y="9498"/>
                </a:cubicBezTo>
                <a:cubicBezTo>
                  <a:pt x="18309" y="8546"/>
                  <a:pt x="17360" y="7992"/>
                  <a:pt x="16361" y="7956"/>
                </a:cubicBezTo>
                <a:cubicBezTo>
                  <a:pt x="15972" y="7997"/>
                  <a:pt x="15586" y="8061"/>
                  <a:pt x="15205" y="8148"/>
                </a:cubicBezTo>
                <a:cubicBezTo>
                  <a:pt x="14614" y="8282"/>
                  <a:pt x="14036" y="8469"/>
                  <a:pt x="13480" y="8710"/>
                </a:cubicBezTo>
                <a:cubicBezTo>
                  <a:pt x="13244" y="8884"/>
                  <a:pt x="12942" y="8940"/>
                  <a:pt x="12659" y="8864"/>
                </a:cubicBezTo>
                <a:cubicBezTo>
                  <a:pt x="12334" y="8775"/>
                  <a:pt x="12081" y="8526"/>
                  <a:pt x="11967" y="8210"/>
                </a:cubicBezTo>
                <a:cubicBezTo>
                  <a:pt x="11845" y="7870"/>
                  <a:pt x="11893" y="7484"/>
                  <a:pt x="12118" y="7181"/>
                </a:cubicBezTo>
                <a:cubicBezTo>
                  <a:pt x="12482" y="6592"/>
                  <a:pt x="12809" y="5982"/>
                  <a:pt x="13098" y="5353"/>
                </a:cubicBezTo>
                <a:cubicBezTo>
                  <a:pt x="13223" y="5081"/>
                  <a:pt x="13341" y="4806"/>
                  <a:pt x="13439" y="4523"/>
                </a:cubicBezTo>
                <a:cubicBezTo>
                  <a:pt x="13537" y="4242"/>
                  <a:pt x="13615" y="3955"/>
                  <a:pt x="13673" y="3664"/>
                </a:cubicBezTo>
                <a:cubicBezTo>
                  <a:pt x="13705" y="3341"/>
                  <a:pt x="13569" y="3024"/>
                  <a:pt x="13313" y="2825"/>
                </a:cubicBezTo>
                <a:cubicBezTo>
                  <a:pt x="13024" y="2602"/>
                  <a:pt x="12633" y="2564"/>
                  <a:pt x="12307" y="2727"/>
                </a:cubicBezTo>
                <a:cubicBezTo>
                  <a:pt x="12011" y="2872"/>
                  <a:pt x="11732" y="3047"/>
                  <a:pt x="11474" y="3252"/>
                </a:cubicBezTo>
                <a:cubicBezTo>
                  <a:pt x="11035" y="3600"/>
                  <a:pt x="10665" y="4024"/>
                  <a:pt x="10318" y="4465"/>
                </a:cubicBezTo>
                <a:cubicBezTo>
                  <a:pt x="9467" y="5545"/>
                  <a:pt x="8752" y="6725"/>
                  <a:pt x="8092" y="7935"/>
                </a:cubicBezTo>
                <a:cubicBezTo>
                  <a:pt x="7700" y="8654"/>
                  <a:pt x="7327" y="9383"/>
                  <a:pt x="6974" y="10123"/>
                </a:cubicBezTo>
                <a:cubicBezTo>
                  <a:pt x="7456" y="11047"/>
                  <a:pt x="7809" y="12034"/>
                  <a:pt x="8022" y="13055"/>
                </a:cubicBezTo>
                <a:cubicBezTo>
                  <a:pt x="8099" y="13422"/>
                  <a:pt x="8158" y="13793"/>
                  <a:pt x="8189" y="14166"/>
                </a:cubicBezTo>
                <a:cubicBezTo>
                  <a:pt x="8220" y="14539"/>
                  <a:pt x="8223" y="14914"/>
                  <a:pt x="8199" y="15287"/>
                </a:cubicBezTo>
                <a:close/>
                <a:moveTo>
                  <a:pt x="18461" y="18292"/>
                </a:moveTo>
                <a:cubicBezTo>
                  <a:pt x="18467" y="18052"/>
                  <a:pt x="18399" y="17787"/>
                  <a:pt x="18177" y="17661"/>
                </a:cubicBezTo>
                <a:cubicBezTo>
                  <a:pt x="18054" y="17592"/>
                  <a:pt x="17915" y="17572"/>
                  <a:pt x="17779" y="17565"/>
                </a:cubicBezTo>
                <a:cubicBezTo>
                  <a:pt x="17644" y="17558"/>
                  <a:pt x="17507" y="17563"/>
                  <a:pt x="17369" y="17582"/>
                </a:cubicBezTo>
                <a:lnTo>
                  <a:pt x="16050" y="17846"/>
                </a:lnTo>
                <a:cubicBezTo>
                  <a:pt x="15928" y="17872"/>
                  <a:pt x="15803" y="17884"/>
                  <a:pt x="15678" y="17880"/>
                </a:cubicBezTo>
                <a:cubicBezTo>
                  <a:pt x="15562" y="17877"/>
                  <a:pt x="15442" y="17857"/>
                  <a:pt x="15334" y="17828"/>
                </a:cubicBezTo>
                <a:cubicBezTo>
                  <a:pt x="15171" y="17785"/>
                  <a:pt x="15020" y="17708"/>
                  <a:pt x="14955" y="17542"/>
                </a:cubicBezTo>
                <a:cubicBezTo>
                  <a:pt x="14908" y="17421"/>
                  <a:pt x="14935" y="17293"/>
                  <a:pt x="15004" y="17188"/>
                </a:cubicBezTo>
                <a:cubicBezTo>
                  <a:pt x="15083" y="17068"/>
                  <a:pt x="15211" y="16986"/>
                  <a:pt x="15335" y="16913"/>
                </a:cubicBezTo>
                <a:cubicBezTo>
                  <a:pt x="15460" y="16838"/>
                  <a:pt x="15587" y="16767"/>
                  <a:pt x="15719" y="16696"/>
                </a:cubicBezTo>
                <a:cubicBezTo>
                  <a:pt x="16436" y="16364"/>
                  <a:pt x="17107" y="15940"/>
                  <a:pt x="17714" y="15434"/>
                </a:cubicBezTo>
                <a:cubicBezTo>
                  <a:pt x="18270" y="14971"/>
                  <a:pt x="18769" y="14444"/>
                  <a:pt x="19200" y="13862"/>
                </a:cubicBezTo>
                <a:cubicBezTo>
                  <a:pt x="19743" y="13152"/>
                  <a:pt x="20143" y="12365"/>
                  <a:pt x="20398" y="11541"/>
                </a:cubicBezTo>
                <a:cubicBezTo>
                  <a:pt x="20526" y="11130"/>
                  <a:pt x="20619" y="10702"/>
                  <a:pt x="20658" y="10269"/>
                </a:cubicBezTo>
                <a:cubicBezTo>
                  <a:pt x="20696" y="9860"/>
                  <a:pt x="20684" y="9446"/>
                  <a:pt x="20622" y="9029"/>
                </a:cubicBezTo>
                <a:cubicBezTo>
                  <a:pt x="20521" y="8357"/>
                  <a:pt x="20292" y="7723"/>
                  <a:pt x="19875" y="7227"/>
                </a:cubicBezTo>
                <a:cubicBezTo>
                  <a:pt x="19591" y="6889"/>
                  <a:pt x="19233" y="6627"/>
                  <a:pt x="18835" y="6452"/>
                </a:cubicBezTo>
                <a:cubicBezTo>
                  <a:pt x="18261" y="6200"/>
                  <a:pt x="17618" y="6136"/>
                  <a:pt x="16962" y="6152"/>
                </a:cubicBezTo>
                <a:cubicBezTo>
                  <a:pt x="15910" y="6177"/>
                  <a:pt x="14871" y="6397"/>
                  <a:pt x="13899" y="6801"/>
                </a:cubicBezTo>
                <a:cubicBezTo>
                  <a:pt x="14175" y="6450"/>
                  <a:pt x="14429" y="6083"/>
                  <a:pt x="14661" y="5701"/>
                </a:cubicBezTo>
                <a:cubicBezTo>
                  <a:pt x="14881" y="5340"/>
                  <a:pt x="15079" y="4966"/>
                  <a:pt x="15250" y="4584"/>
                </a:cubicBezTo>
                <a:cubicBezTo>
                  <a:pt x="15424" y="4196"/>
                  <a:pt x="15568" y="3800"/>
                  <a:pt x="15659" y="3385"/>
                </a:cubicBezTo>
                <a:cubicBezTo>
                  <a:pt x="15774" y="2861"/>
                  <a:pt x="15799" y="2318"/>
                  <a:pt x="15667" y="1801"/>
                </a:cubicBezTo>
                <a:cubicBezTo>
                  <a:pt x="15596" y="1523"/>
                  <a:pt x="15481" y="1256"/>
                  <a:pt x="15323" y="1012"/>
                </a:cubicBezTo>
                <a:cubicBezTo>
                  <a:pt x="16763" y="1693"/>
                  <a:pt x="18035" y="2684"/>
                  <a:pt x="19049" y="3914"/>
                </a:cubicBezTo>
                <a:cubicBezTo>
                  <a:pt x="20093" y="5181"/>
                  <a:pt x="20836" y="6668"/>
                  <a:pt x="21223" y="8263"/>
                </a:cubicBezTo>
                <a:cubicBezTo>
                  <a:pt x="21555" y="9703"/>
                  <a:pt x="21591" y="11194"/>
                  <a:pt x="21331" y="12648"/>
                </a:cubicBezTo>
                <a:cubicBezTo>
                  <a:pt x="21015" y="14411"/>
                  <a:pt x="20273" y="16069"/>
                  <a:pt x="19170" y="17478"/>
                </a:cubicBezTo>
                <a:lnTo>
                  <a:pt x="18461" y="18292"/>
                </a:lnTo>
                <a:close/>
                <a:moveTo>
                  <a:pt x="6300" y="11745"/>
                </a:moveTo>
                <a:cubicBezTo>
                  <a:pt x="6482" y="12038"/>
                  <a:pt x="6637" y="12346"/>
                  <a:pt x="6763" y="12667"/>
                </a:cubicBezTo>
                <a:cubicBezTo>
                  <a:pt x="6828" y="12833"/>
                  <a:pt x="6886" y="13000"/>
                  <a:pt x="6942" y="13168"/>
                </a:cubicBezTo>
                <a:cubicBezTo>
                  <a:pt x="7122" y="13702"/>
                  <a:pt x="7299" y="14244"/>
                  <a:pt x="7334" y="14812"/>
                </a:cubicBezTo>
                <a:cubicBezTo>
                  <a:pt x="7355" y="15154"/>
                  <a:pt x="7324" y="15495"/>
                  <a:pt x="7237" y="15821"/>
                </a:cubicBezTo>
                <a:cubicBezTo>
                  <a:pt x="7162" y="16105"/>
                  <a:pt x="7036" y="16385"/>
                  <a:pt x="6785" y="16530"/>
                </a:cubicBezTo>
                <a:cubicBezTo>
                  <a:pt x="6685" y="16588"/>
                  <a:pt x="6570" y="16618"/>
                  <a:pt x="6453" y="16615"/>
                </a:cubicBezTo>
                <a:cubicBezTo>
                  <a:pt x="6345" y="16612"/>
                  <a:pt x="6240" y="16580"/>
                  <a:pt x="6143" y="16530"/>
                </a:cubicBezTo>
                <a:cubicBezTo>
                  <a:pt x="5852" y="16380"/>
                  <a:pt x="5677" y="16122"/>
                  <a:pt x="5570" y="15821"/>
                </a:cubicBezTo>
                <a:cubicBezTo>
                  <a:pt x="5461" y="15514"/>
                  <a:pt x="5421" y="15158"/>
                  <a:pt x="5436" y="14812"/>
                </a:cubicBezTo>
                <a:cubicBezTo>
                  <a:pt x="5462" y="14251"/>
                  <a:pt x="5598" y="13703"/>
                  <a:pt x="5768" y="13168"/>
                </a:cubicBezTo>
                <a:cubicBezTo>
                  <a:pt x="5821" y="13000"/>
                  <a:pt x="5877" y="12833"/>
                  <a:pt x="5937" y="12667"/>
                </a:cubicBezTo>
                <a:cubicBezTo>
                  <a:pt x="6048" y="12356"/>
                  <a:pt x="6169" y="12048"/>
                  <a:pt x="6300" y="11745"/>
                </a:cubicBezTo>
                <a:close/>
              </a:path>
            </a:pathLst>
          </a:custGeom>
          <a:ln w="6350">
            <a:solidFill>
              <a:srgbClr val="2267AD"/>
            </a:solidFill>
            <a:miter lim="400000"/>
          </a:ln>
        </p:spPr>
        <p:txBody>
          <a:bodyPr lIns="25400" tIns="25400" rIns="25400" bIns="25400" anchor="ctr"/>
          <a:lstStyle/>
          <a:p>
            <a:endParaRPr/>
          </a:p>
        </p:txBody>
      </p:sp>
      <p:pic>
        <p:nvPicPr>
          <p:cNvPr id="67" name="图片 10" descr="图片 10"/>
          <p:cNvPicPr>
            <a:picLocks noChangeAspect="1"/>
          </p:cNvPicPr>
          <p:nvPr/>
        </p:nvPicPr>
        <p:blipFill>
          <a:blip r:embed="rId2"/>
          <a:stretch>
            <a:fillRect/>
          </a:stretch>
        </p:blipFill>
        <p:spPr>
          <a:xfrm>
            <a:off x="695347" y="5534983"/>
            <a:ext cx="814431" cy="814431"/>
          </a:xfrm>
          <a:prstGeom prst="rect">
            <a:avLst/>
          </a:prstGeom>
          <a:ln w="3175">
            <a:miter lim="400000"/>
          </a:ln>
        </p:spPr>
      </p:pic>
      <p:sp>
        <p:nvSpPr>
          <p:cNvPr id="68" name="THANKS"/>
          <p:cNvSpPr txBox="1">
            <a:spLocks noGrp="1"/>
          </p:cNvSpPr>
          <p:nvPr>
            <p:ph type="body" sz="quarter" idx="21"/>
          </p:nvPr>
        </p:nvSpPr>
        <p:spPr>
          <a:xfrm>
            <a:off x="638072" y="1869670"/>
            <a:ext cx="4215956" cy="1037717"/>
          </a:xfrm>
          <a:prstGeom prst="rect">
            <a:avLst/>
          </a:prstGeom>
        </p:spPr>
        <p:txBody>
          <a:bodyPr>
            <a:spAutoFit/>
          </a:bodyPr>
          <a:lstStyle>
            <a:lvl1pPr marL="0" indent="0">
              <a:lnSpc>
                <a:spcPct val="100000"/>
              </a:lnSpc>
              <a:buSzTx/>
              <a:buNone/>
              <a:defRPr sz="7000" b="1">
                <a:solidFill>
                  <a:srgbClr val="FFFFFF"/>
                </a:solidFill>
                <a:latin typeface="Arial"/>
                <a:ea typeface="Arial"/>
                <a:cs typeface="Arial"/>
                <a:sym typeface="Arial"/>
              </a:defRPr>
            </a:lvl1pPr>
          </a:lstStyle>
          <a:p>
            <a:r>
              <a:t>THANKS</a:t>
            </a:r>
          </a:p>
        </p:txBody>
      </p:sp>
      <p:sp>
        <p:nvSpPr>
          <p:cNvPr id="69" name="扫描二维码关注明略科技官方公众号…"/>
          <p:cNvSpPr txBox="1"/>
          <p:nvPr/>
        </p:nvSpPr>
        <p:spPr>
          <a:xfrm>
            <a:off x="1645803" y="5507858"/>
            <a:ext cx="3061519" cy="86868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sz="1000">
                <a:solidFill>
                  <a:srgbClr val="FFFFFF"/>
                </a:solidFill>
              </a:defRPr>
            </a:pPr>
            <a:r>
              <a:t>扫描二维码关注明略科技官方公众号</a:t>
            </a:r>
          </a:p>
          <a:p>
            <a:pPr>
              <a:defRPr sz="1000">
                <a:solidFill>
                  <a:srgbClr val="FFFFFF"/>
                </a:solidFill>
              </a:defRPr>
            </a:pPr>
            <a:r>
              <a:t>您可点击官网链接www.mininglamp.com进行留言，</a:t>
            </a:r>
          </a:p>
          <a:p>
            <a:pPr>
              <a:defRPr sz="1000">
                <a:solidFill>
                  <a:srgbClr val="FFFFFF"/>
                </a:solidFill>
              </a:defRPr>
            </a:pPr>
            <a:r>
              <a:t>或者拨打 </a:t>
            </a:r>
            <a:r>
              <a:rPr b="1"/>
              <a:t>4006-538-899</a:t>
            </a:r>
            <a:r>
              <a:t> 进行咨询，</a:t>
            </a:r>
          </a:p>
          <a:p>
            <a:pPr>
              <a:defRPr sz="1000">
                <a:solidFill>
                  <a:srgbClr val="FFFFFF"/>
                </a:solidFill>
              </a:defRPr>
            </a:pPr>
            <a:r>
              <a:t>我们将安排专人为您服务！</a:t>
            </a:r>
          </a:p>
        </p:txBody>
      </p:sp>
      <p:sp>
        <p:nvSpPr>
          <p:cNvPr id="70" name="【愿景】成为全球企业级人工智能的领跑者，创造人机同行的美好世界…"/>
          <p:cNvSpPr txBox="1"/>
          <p:nvPr/>
        </p:nvSpPr>
        <p:spPr>
          <a:xfrm>
            <a:off x="638072" y="2921058"/>
            <a:ext cx="6362701" cy="63754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defRPr sz="1600">
                <a:solidFill>
                  <a:srgbClr val="D4D8E0"/>
                </a:solidFill>
              </a:defRPr>
            </a:pPr>
            <a:r>
              <a:t>【愿景】成为全球企业级人工智能的领跑者，创造人机同行的美好世界</a:t>
            </a:r>
          </a:p>
          <a:p>
            <a:pPr>
              <a:defRPr sz="1600">
                <a:solidFill>
                  <a:srgbClr val="D4D8E0"/>
                </a:solidFill>
              </a:defRPr>
            </a:pPr>
            <a:r>
              <a:t>【使命】通过智能技术，让组织高效运转、加速创新</a:t>
            </a:r>
          </a:p>
        </p:txBody>
      </p:sp>
      <p:sp>
        <p:nvSpPr>
          <p:cNvPr id="71" name="明略科技版权所有 © 2006"/>
          <p:cNvSpPr txBox="1"/>
          <p:nvPr/>
        </p:nvSpPr>
        <p:spPr>
          <a:xfrm>
            <a:off x="637949" y="6450908"/>
            <a:ext cx="1379905" cy="2032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nSpc>
                <a:spcPct val="100000"/>
              </a:lnSpc>
              <a:defRPr sz="900">
                <a:solidFill>
                  <a:srgbClr val="A7A7A7"/>
                </a:solidFill>
              </a:defRPr>
            </a:pPr>
            <a:r>
              <a:t>明略科技版权所有</a:t>
            </a:r>
            <a:r>
              <a:rPr>
                <a:latin typeface="Arial"/>
                <a:ea typeface="Arial"/>
                <a:cs typeface="Arial"/>
                <a:sym typeface="Arial"/>
              </a:rPr>
              <a:t> © 2006</a:t>
            </a:r>
          </a:p>
        </p:txBody>
      </p:sp>
      <p:sp>
        <p:nvSpPr>
          <p:cNvPr id="72" name="幻灯片编号"/>
          <p:cNvSpPr txBox="1">
            <a:spLocks noGrp="1"/>
          </p:cNvSpPr>
          <p:nvPr>
            <p:ph type="sldNum" sz="quarter" idx="2"/>
          </p:nvPr>
        </p:nvSpPr>
        <p:spPr>
          <a:xfrm>
            <a:off x="11553691" y="6465478"/>
            <a:ext cx="190638" cy="174061"/>
          </a:xfrm>
          <a:prstGeom prst="rect">
            <a:avLst/>
          </a:prstGeom>
        </p:spPr>
        <p:txBody>
          <a:bodyPr/>
          <a:lstStyle>
            <a:lvl1pPr>
              <a:defRPr>
                <a:solidFill>
                  <a:srgbClr val="A7A7A7"/>
                </a:solidFill>
              </a:defRPr>
            </a:lvl1pPr>
          </a:lstStyle>
          <a:p>
            <a:fld id="{86CB4B4D-7CA3-9044-876B-883B54F8677D}" type="slidenum">
              <a:t>‹#›</a:t>
            </a:fld>
            <a:endParaRPr/>
          </a:p>
        </p:txBody>
      </p:sp>
      <p:pic>
        <p:nvPicPr>
          <p:cNvPr id="73" name="图像" descr="图像"/>
          <p:cNvPicPr>
            <a:picLocks noChangeAspect="1"/>
          </p:cNvPicPr>
          <p:nvPr/>
        </p:nvPicPr>
        <p:blipFill>
          <a:blip r:embed="rId3"/>
          <a:stretch>
            <a:fillRect/>
          </a:stretch>
        </p:blipFill>
        <p:spPr>
          <a:xfrm>
            <a:off x="10020501" y="350375"/>
            <a:ext cx="1723849" cy="537360"/>
          </a:xfrm>
          <a:prstGeom prst="rect">
            <a:avLst/>
          </a:prstGeom>
          <a:ln w="3175">
            <a:miter lim="400000"/>
          </a:ln>
        </p:spPr>
      </p:pic>
      <p:sp>
        <p:nvSpPr>
          <p:cNvPr id="11" name="线条">
            <a:extLst>
              <a:ext uri="{FF2B5EF4-FFF2-40B4-BE49-F238E27FC236}">
                <a16:creationId xmlns:a16="http://schemas.microsoft.com/office/drawing/2014/main" id="{7F3CB071-7111-444F-8571-E63508270AB2}"/>
              </a:ext>
            </a:extLst>
          </p:cNvPr>
          <p:cNvSpPr/>
          <p:nvPr userDrawn="1"/>
        </p:nvSpPr>
        <p:spPr>
          <a:xfrm>
            <a:off x="679354" y="5420705"/>
            <a:ext cx="3960024" cy="0"/>
          </a:xfrm>
          <a:prstGeom prst="line">
            <a:avLst/>
          </a:prstGeom>
          <a:ln w="19050">
            <a:solidFill>
              <a:srgbClr val="2267AD"/>
            </a:solidFill>
            <a:miter lim="400000"/>
          </a:ln>
        </p:spPr>
        <p:txBody>
          <a:bodyPr lIns="25400" tIns="25400" rIns="25400" bIns="25400" anchor="ctr"/>
          <a:lstStyle/>
          <a:p>
            <a:endParaRPr/>
          </a:p>
        </p:txBody>
      </p:sp>
    </p:spTree>
    <p:extLst>
      <p:ext uri="{BB962C8B-B14F-4D97-AF65-F5344CB8AC3E}">
        <p14:creationId xmlns:p14="http://schemas.microsoft.com/office/powerpoint/2010/main" val="213829407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图像" descr="图像"/>
          <p:cNvPicPr>
            <a:picLocks noChangeAspect="1"/>
          </p:cNvPicPr>
          <p:nvPr/>
        </p:nvPicPr>
        <p:blipFill>
          <a:blip r:embed="rId8"/>
          <a:stretch>
            <a:fillRect/>
          </a:stretch>
        </p:blipFill>
        <p:spPr>
          <a:xfrm>
            <a:off x="10417841" y="412750"/>
            <a:ext cx="1324096" cy="412750"/>
          </a:xfrm>
          <a:prstGeom prst="rect">
            <a:avLst/>
          </a:prstGeom>
          <a:ln w="3175">
            <a:miter lim="400000"/>
          </a:ln>
        </p:spPr>
      </p:pic>
      <p:sp>
        <p:nvSpPr>
          <p:cNvPr id="3" name="明略科技版权所有 © 2006"/>
          <p:cNvSpPr txBox="1"/>
          <p:nvPr/>
        </p:nvSpPr>
        <p:spPr>
          <a:xfrm>
            <a:off x="507213" y="6446538"/>
            <a:ext cx="1379904" cy="2032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nSpc>
                <a:spcPct val="100000"/>
              </a:lnSpc>
              <a:defRPr sz="900">
                <a:solidFill>
                  <a:srgbClr val="535353"/>
                </a:solidFill>
              </a:defRPr>
            </a:pPr>
            <a:r>
              <a:t>明略科技版权所有</a:t>
            </a:r>
            <a:r>
              <a:rPr>
                <a:latin typeface="Arial"/>
                <a:ea typeface="Arial"/>
                <a:cs typeface="Arial"/>
                <a:sym typeface="Arial"/>
              </a:rPr>
              <a:t> © 2006</a:t>
            </a:r>
          </a:p>
        </p:txBody>
      </p:sp>
      <p:sp>
        <p:nvSpPr>
          <p:cNvPr id="4" name="点击编辑标题#20"/>
          <p:cNvSpPr txBox="1">
            <a:spLocks noGrp="1"/>
          </p:cNvSpPr>
          <p:nvPr>
            <p:ph type="title" hasCustomPrompt="1"/>
          </p:nvPr>
        </p:nvSpPr>
        <p:spPr>
          <a:xfrm>
            <a:off x="507213" y="412750"/>
            <a:ext cx="9783100" cy="41275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r>
              <a:t>点击编辑标题#20</a:t>
            </a:r>
          </a:p>
        </p:txBody>
      </p:sp>
      <p:sp>
        <p:nvSpPr>
          <p:cNvPr id="5" name="幻灯片编号"/>
          <p:cNvSpPr txBox="1">
            <a:spLocks noGrp="1"/>
          </p:cNvSpPr>
          <p:nvPr>
            <p:ph type="sldNum" sz="quarter" idx="2"/>
          </p:nvPr>
        </p:nvSpPr>
        <p:spPr>
          <a:xfrm>
            <a:off x="11551300" y="6461107"/>
            <a:ext cx="190637" cy="174062"/>
          </a:xfrm>
          <a:prstGeom prst="rect">
            <a:avLst/>
          </a:prstGeom>
          <a:ln w="3175">
            <a:miter lim="400000"/>
          </a:ln>
        </p:spPr>
        <p:txBody>
          <a:bodyPr wrap="none" lIns="25400" tIns="25400" rIns="25400" bIns="25400" anchor="ctr">
            <a:spAutoFit/>
          </a:bodyPr>
          <a:lstStyle>
            <a:lvl1pPr algn="r" defTabSz="292100">
              <a:lnSpc>
                <a:spcPct val="100000"/>
              </a:lnSpc>
              <a:defRPr sz="900">
                <a:solidFill>
                  <a:srgbClr val="535353"/>
                </a:solidFill>
                <a:latin typeface="Arial"/>
                <a:ea typeface="Arial"/>
                <a:cs typeface="Arial"/>
                <a:sym typeface="Arial"/>
              </a:defRPr>
            </a:lvl1pPr>
          </a:lstStyle>
          <a:p>
            <a:fld id="{86CB4B4D-7CA3-9044-876B-883B54F8677D}" type="slidenum">
              <a:t>‹#›</a:t>
            </a:fld>
            <a:endParaRPr/>
          </a:p>
        </p:txBody>
      </p:sp>
      <p:sp>
        <p:nvSpPr>
          <p:cNvPr id="6" name="正文级别 1…"/>
          <p:cNvSpPr txBox="1">
            <a:spLocks noGrp="1"/>
          </p:cNvSpPr>
          <p:nvPr>
            <p:ph type="body" idx="1" hasCustomPrompt="1"/>
          </p:nvPr>
        </p:nvSpPr>
        <p:spPr>
          <a:xfrm>
            <a:off x="609600" y="2006600"/>
            <a:ext cx="10974289" cy="424180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r>
              <a:t>幻灯片项目符号文本</a:t>
            </a:r>
          </a:p>
          <a:p>
            <a:pPr lvl="1"/>
            <a:endParaRPr/>
          </a:p>
          <a:p>
            <a:pPr lvl="2"/>
            <a:endParaRPr/>
          </a:p>
          <a:p>
            <a:pPr lvl="3"/>
            <a:endParaRPr/>
          </a:p>
          <a:p>
            <a:pPr lvl="4"/>
            <a:endParaRPr/>
          </a:p>
        </p:txBody>
      </p:sp>
    </p:spTree>
    <p:extLst>
      <p:ext uri="{BB962C8B-B14F-4D97-AF65-F5344CB8AC3E}">
        <p14:creationId xmlns:p14="http://schemas.microsoft.com/office/powerpoint/2010/main" val="23400122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transition spd="med"/>
  <p:txStyles>
    <p:titleStyle>
      <a:lvl1pPr marL="0" marR="0" indent="0" algn="l" defTabSz="914400" latinLnBrk="0">
        <a:lnSpc>
          <a:spcPct val="100000"/>
        </a:lnSpc>
        <a:spcBef>
          <a:spcPts val="0"/>
        </a:spcBef>
        <a:spcAft>
          <a:spcPts val="0"/>
        </a:spcAft>
        <a:buClrTx/>
        <a:buSzTx/>
        <a:buFontTx/>
        <a:buNone/>
        <a:tabLst/>
        <a:defRPr sz="2000" b="1" i="0" u="none" strike="noStrike" cap="none" spc="0" baseline="0">
          <a:solidFill>
            <a:srgbClr val="281E1E"/>
          </a:solidFill>
          <a:uFillTx/>
          <a:latin typeface="+mn-lt"/>
          <a:ea typeface="+mn-ea"/>
          <a:cs typeface="+mn-cs"/>
          <a:sym typeface="Microsoft YaHei"/>
        </a:defRPr>
      </a:lvl1pPr>
      <a:lvl2pPr marL="0" marR="0" indent="457200" algn="l" defTabSz="914400" latinLnBrk="0">
        <a:lnSpc>
          <a:spcPct val="100000"/>
        </a:lnSpc>
        <a:spcBef>
          <a:spcPts val="0"/>
        </a:spcBef>
        <a:spcAft>
          <a:spcPts val="0"/>
        </a:spcAft>
        <a:buClrTx/>
        <a:buSzTx/>
        <a:buFontTx/>
        <a:buNone/>
        <a:tabLst/>
        <a:defRPr sz="2000" b="1" i="0" u="none" strike="noStrike" cap="none" spc="0" baseline="0">
          <a:solidFill>
            <a:srgbClr val="281E1E"/>
          </a:solidFill>
          <a:uFillTx/>
          <a:latin typeface="+mn-lt"/>
          <a:ea typeface="+mn-ea"/>
          <a:cs typeface="+mn-cs"/>
          <a:sym typeface="Microsoft YaHei"/>
        </a:defRPr>
      </a:lvl2pPr>
      <a:lvl3pPr marL="0" marR="0" indent="914400" algn="l" defTabSz="914400" latinLnBrk="0">
        <a:lnSpc>
          <a:spcPct val="100000"/>
        </a:lnSpc>
        <a:spcBef>
          <a:spcPts val="0"/>
        </a:spcBef>
        <a:spcAft>
          <a:spcPts val="0"/>
        </a:spcAft>
        <a:buClrTx/>
        <a:buSzTx/>
        <a:buFontTx/>
        <a:buNone/>
        <a:tabLst/>
        <a:defRPr sz="2000" b="1" i="0" u="none" strike="noStrike" cap="none" spc="0" baseline="0">
          <a:solidFill>
            <a:srgbClr val="281E1E"/>
          </a:solidFill>
          <a:uFillTx/>
          <a:latin typeface="+mn-lt"/>
          <a:ea typeface="+mn-ea"/>
          <a:cs typeface="+mn-cs"/>
          <a:sym typeface="Microsoft YaHei"/>
        </a:defRPr>
      </a:lvl3pPr>
      <a:lvl4pPr marL="0" marR="0" indent="1371600" algn="l" defTabSz="914400" latinLnBrk="0">
        <a:lnSpc>
          <a:spcPct val="100000"/>
        </a:lnSpc>
        <a:spcBef>
          <a:spcPts val="0"/>
        </a:spcBef>
        <a:spcAft>
          <a:spcPts val="0"/>
        </a:spcAft>
        <a:buClrTx/>
        <a:buSzTx/>
        <a:buFontTx/>
        <a:buNone/>
        <a:tabLst/>
        <a:defRPr sz="2000" b="1" i="0" u="none" strike="noStrike" cap="none" spc="0" baseline="0">
          <a:solidFill>
            <a:srgbClr val="281E1E"/>
          </a:solidFill>
          <a:uFillTx/>
          <a:latin typeface="+mn-lt"/>
          <a:ea typeface="+mn-ea"/>
          <a:cs typeface="+mn-cs"/>
          <a:sym typeface="Microsoft YaHei"/>
        </a:defRPr>
      </a:lvl4pPr>
      <a:lvl5pPr marL="0" marR="0" indent="1828800" algn="l" defTabSz="914400" latinLnBrk="0">
        <a:lnSpc>
          <a:spcPct val="100000"/>
        </a:lnSpc>
        <a:spcBef>
          <a:spcPts val="0"/>
        </a:spcBef>
        <a:spcAft>
          <a:spcPts val="0"/>
        </a:spcAft>
        <a:buClrTx/>
        <a:buSzTx/>
        <a:buFontTx/>
        <a:buNone/>
        <a:tabLst/>
        <a:defRPr sz="2000" b="1" i="0" u="none" strike="noStrike" cap="none" spc="0" baseline="0">
          <a:solidFill>
            <a:srgbClr val="281E1E"/>
          </a:solidFill>
          <a:uFillTx/>
          <a:latin typeface="+mn-lt"/>
          <a:ea typeface="+mn-ea"/>
          <a:cs typeface="+mn-cs"/>
          <a:sym typeface="Microsoft YaHei"/>
        </a:defRPr>
      </a:lvl5pPr>
      <a:lvl6pPr marL="0" marR="0" indent="2286000" algn="l" defTabSz="914400" latinLnBrk="0">
        <a:lnSpc>
          <a:spcPct val="100000"/>
        </a:lnSpc>
        <a:spcBef>
          <a:spcPts val="0"/>
        </a:spcBef>
        <a:spcAft>
          <a:spcPts val="0"/>
        </a:spcAft>
        <a:buClrTx/>
        <a:buSzTx/>
        <a:buFontTx/>
        <a:buNone/>
        <a:tabLst/>
        <a:defRPr sz="2000" b="1" i="0" u="none" strike="noStrike" cap="none" spc="0" baseline="0">
          <a:solidFill>
            <a:srgbClr val="281E1E"/>
          </a:solidFill>
          <a:uFillTx/>
          <a:latin typeface="+mn-lt"/>
          <a:ea typeface="+mn-ea"/>
          <a:cs typeface="+mn-cs"/>
          <a:sym typeface="Microsoft YaHei"/>
        </a:defRPr>
      </a:lvl6pPr>
      <a:lvl7pPr marL="0" marR="0" indent="2743200" algn="l" defTabSz="914400" latinLnBrk="0">
        <a:lnSpc>
          <a:spcPct val="100000"/>
        </a:lnSpc>
        <a:spcBef>
          <a:spcPts val="0"/>
        </a:spcBef>
        <a:spcAft>
          <a:spcPts val="0"/>
        </a:spcAft>
        <a:buClrTx/>
        <a:buSzTx/>
        <a:buFontTx/>
        <a:buNone/>
        <a:tabLst/>
        <a:defRPr sz="2000" b="1" i="0" u="none" strike="noStrike" cap="none" spc="0" baseline="0">
          <a:solidFill>
            <a:srgbClr val="281E1E"/>
          </a:solidFill>
          <a:uFillTx/>
          <a:latin typeface="+mn-lt"/>
          <a:ea typeface="+mn-ea"/>
          <a:cs typeface="+mn-cs"/>
          <a:sym typeface="Microsoft YaHei"/>
        </a:defRPr>
      </a:lvl7pPr>
      <a:lvl8pPr marL="0" marR="0" indent="3200400" algn="l" defTabSz="914400" latinLnBrk="0">
        <a:lnSpc>
          <a:spcPct val="100000"/>
        </a:lnSpc>
        <a:spcBef>
          <a:spcPts val="0"/>
        </a:spcBef>
        <a:spcAft>
          <a:spcPts val="0"/>
        </a:spcAft>
        <a:buClrTx/>
        <a:buSzTx/>
        <a:buFontTx/>
        <a:buNone/>
        <a:tabLst/>
        <a:defRPr sz="2000" b="1" i="0" u="none" strike="noStrike" cap="none" spc="0" baseline="0">
          <a:solidFill>
            <a:srgbClr val="281E1E"/>
          </a:solidFill>
          <a:uFillTx/>
          <a:latin typeface="+mn-lt"/>
          <a:ea typeface="+mn-ea"/>
          <a:cs typeface="+mn-cs"/>
          <a:sym typeface="Microsoft YaHei"/>
        </a:defRPr>
      </a:lvl8pPr>
      <a:lvl9pPr marL="0" marR="0" indent="3657600" algn="l" defTabSz="914400" latinLnBrk="0">
        <a:lnSpc>
          <a:spcPct val="100000"/>
        </a:lnSpc>
        <a:spcBef>
          <a:spcPts val="0"/>
        </a:spcBef>
        <a:spcAft>
          <a:spcPts val="0"/>
        </a:spcAft>
        <a:buClrTx/>
        <a:buSzTx/>
        <a:buFontTx/>
        <a:buNone/>
        <a:tabLst/>
        <a:defRPr sz="2000" b="1" i="0" u="none" strike="noStrike" cap="none" spc="0" baseline="0">
          <a:solidFill>
            <a:srgbClr val="281E1E"/>
          </a:solidFill>
          <a:uFillTx/>
          <a:latin typeface="+mn-lt"/>
          <a:ea typeface="+mn-ea"/>
          <a:cs typeface="+mn-cs"/>
          <a:sym typeface="Microsoft YaHei"/>
        </a:defRPr>
      </a:lvl9pPr>
    </p:titleStyle>
    <p:bodyStyle>
      <a:lvl1pPr marL="173759" marR="0" indent="-173759" algn="l" defTabSz="914400" rtl="0" latinLnBrk="0">
        <a:lnSpc>
          <a:spcPct val="120000"/>
        </a:lnSpc>
        <a:spcBef>
          <a:spcPts val="0"/>
        </a:spcBef>
        <a:spcAft>
          <a:spcPts val="0"/>
        </a:spcAft>
        <a:buClrTx/>
        <a:buSzPct val="150000"/>
        <a:buFontTx/>
        <a:buChar char="•"/>
        <a:tabLst/>
        <a:defRPr sz="1400" b="0" i="0" u="none" strike="noStrike" cap="none" spc="0" baseline="0">
          <a:solidFill>
            <a:srgbClr val="281E1E"/>
          </a:solidFill>
          <a:uFillTx/>
          <a:latin typeface="+mn-lt"/>
          <a:ea typeface="+mn-ea"/>
          <a:cs typeface="+mn-cs"/>
          <a:sym typeface="Microsoft YaHei"/>
        </a:defRPr>
      </a:lvl1pPr>
      <a:lvl2pPr marL="719859" marR="0" indent="-173759" algn="l" defTabSz="914400" rtl="0" latinLnBrk="0">
        <a:lnSpc>
          <a:spcPct val="120000"/>
        </a:lnSpc>
        <a:spcBef>
          <a:spcPts val="0"/>
        </a:spcBef>
        <a:spcAft>
          <a:spcPts val="0"/>
        </a:spcAft>
        <a:buClrTx/>
        <a:buSzPct val="150000"/>
        <a:buFontTx/>
        <a:buChar char="•"/>
        <a:tabLst/>
        <a:defRPr sz="1400" b="0" i="0" u="none" strike="noStrike" cap="none" spc="0" baseline="0">
          <a:solidFill>
            <a:srgbClr val="281E1E"/>
          </a:solidFill>
          <a:uFillTx/>
          <a:latin typeface="+mn-lt"/>
          <a:ea typeface="+mn-ea"/>
          <a:cs typeface="+mn-cs"/>
          <a:sym typeface="Microsoft YaHei"/>
        </a:defRPr>
      </a:lvl2pPr>
      <a:lvl3pPr marL="1265959" marR="0" indent="-173759" algn="l" defTabSz="914400" rtl="0" latinLnBrk="0">
        <a:lnSpc>
          <a:spcPct val="120000"/>
        </a:lnSpc>
        <a:spcBef>
          <a:spcPts val="0"/>
        </a:spcBef>
        <a:spcAft>
          <a:spcPts val="0"/>
        </a:spcAft>
        <a:buClrTx/>
        <a:buSzPct val="150000"/>
        <a:buFontTx/>
        <a:buChar char="•"/>
        <a:tabLst/>
        <a:defRPr sz="1400" b="0" i="0" u="none" strike="noStrike" cap="none" spc="0" baseline="0">
          <a:solidFill>
            <a:srgbClr val="281E1E"/>
          </a:solidFill>
          <a:uFillTx/>
          <a:latin typeface="+mn-lt"/>
          <a:ea typeface="+mn-ea"/>
          <a:cs typeface="+mn-cs"/>
          <a:sym typeface="Microsoft YaHei"/>
        </a:defRPr>
      </a:lvl3pPr>
      <a:lvl4pPr marL="1812059" marR="0" indent="-173759" algn="l" defTabSz="914400" rtl="0" latinLnBrk="0">
        <a:lnSpc>
          <a:spcPct val="120000"/>
        </a:lnSpc>
        <a:spcBef>
          <a:spcPts val="0"/>
        </a:spcBef>
        <a:spcAft>
          <a:spcPts val="0"/>
        </a:spcAft>
        <a:buClrTx/>
        <a:buSzPct val="150000"/>
        <a:buFontTx/>
        <a:buChar char="•"/>
        <a:tabLst/>
        <a:defRPr sz="1400" b="0" i="0" u="none" strike="noStrike" cap="none" spc="0" baseline="0">
          <a:solidFill>
            <a:srgbClr val="281E1E"/>
          </a:solidFill>
          <a:uFillTx/>
          <a:latin typeface="+mn-lt"/>
          <a:ea typeface="+mn-ea"/>
          <a:cs typeface="+mn-cs"/>
          <a:sym typeface="Microsoft YaHei"/>
        </a:defRPr>
      </a:lvl4pPr>
      <a:lvl5pPr marL="2358159" marR="0" indent="-173759" algn="l" defTabSz="914400" rtl="0" latinLnBrk="0">
        <a:lnSpc>
          <a:spcPct val="120000"/>
        </a:lnSpc>
        <a:spcBef>
          <a:spcPts val="0"/>
        </a:spcBef>
        <a:spcAft>
          <a:spcPts val="0"/>
        </a:spcAft>
        <a:buClrTx/>
        <a:buSzPct val="150000"/>
        <a:buFontTx/>
        <a:buChar char="•"/>
        <a:tabLst/>
        <a:defRPr sz="1400" b="0" i="0" u="none" strike="noStrike" cap="none" spc="0" baseline="0">
          <a:solidFill>
            <a:srgbClr val="281E1E"/>
          </a:solidFill>
          <a:uFillTx/>
          <a:latin typeface="+mn-lt"/>
          <a:ea typeface="+mn-ea"/>
          <a:cs typeface="+mn-cs"/>
          <a:sym typeface="Microsoft YaHei"/>
        </a:defRPr>
      </a:lvl5pPr>
      <a:lvl6pPr marL="2904259" marR="0" indent="-173759" algn="l" defTabSz="914400" rtl="0" latinLnBrk="0">
        <a:lnSpc>
          <a:spcPct val="120000"/>
        </a:lnSpc>
        <a:spcBef>
          <a:spcPts val="0"/>
        </a:spcBef>
        <a:spcAft>
          <a:spcPts val="0"/>
        </a:spcAft>
        <a:buClrTx/>
        <a:buSzPct val="150000"/>
        <a:buFontTx/>
        <a:buChar char="•"/>
        <a:tabLst/>
        <a:defRPr sz="1400" b="0" i="0" u="none" strike="noStrike" cap="none" spc="0" baseline="0">
          <a:solidFill>
            <a:srgbClr val="281E1E"/>
          </a:solidFill>
          <a:uFillTx/>
          <a:latin typeface="+mn-lt"/>
          <a:ea typeface="+mn-ea"/>
          <a:cs typeface="+mn-cs"/>
          <a:sym typeface="Microsoft YaHei"/>
        </a:defRPr>
      </a:lvl6pPr>
      <a:lvl7pPr marL="3450359" marR="0" indent="-173759" algn="l" defTabSz="914400" rtl="0" latinLnBrk="0">
        <a:lnSpc>
          <a:spcPct val="120000"/>
        </a:lnSpc>
        <a:spcBef>
          <a:spcPts val="0"/>
        </a:spcBef>
        <a:spcAft>
          <a:spcPts val="0"/>
        </a:spcAft>
        <a:buClrTx/>
        <a:buSzPct val="150000"/>
        <a:buFontTx/>
        <a:buChar char="•"/>
        <a:tabLst/>
        <a:defRPr sz="1400" b="0" i="0" u="none" strike="noStrike" cap="none" spc="0" baseline="0">
          <a:solidFill>
            <a:srgbClr val="281E1E"/>
          </a:solidFill>
          <a:uFillTx/>
          <a:latin typeface="+mn-lt"/>
          <a:ea typeface="+mn-ea"/>
          <a:cs typeface="+mn-cs"/>
          <a:sym typeface="Microsoft YaHei"/>
        </a:defRPr>
      </a:lvl7pPr>
      <a:lvl8pPr marL="3996459" marR="0" indent="-173759" algn="l" defTabSz="914400" rtl="0" latinLnBrk="0">
        <a:lnSpc>
          <a:spcPct val="120000"/>
        </a:lnSpc>
        <a:spcBef>
          <a:spcPts val="0"/>
        </a:spcBef>
        <a:spcAft>
          <a:spcPts val="0"/>
        </a:spcAft>
        <a:buClrTx/>
        <a:buSzPct val="150000"/>
        <a:buFontTx/>
        <a:buChar char="•"/>
        <a:tabLst/>
        <a:defRPr sz="1400" b="0" i="0" u="none" strike="noStrike" cap="none" spc="0" baseline="0">
          <a:solidFill>
            <a:srgbClr val="281E1E"/>
          </a:solidFill>
          <a:uFillTx/>
          <a:latin typeface="+mn-lt"/>
          <a:ea typeface="+mn-ea"/>
          <a:cs typeface="+mn-cs"/>
          <a:sym typeface="Microsoft YaHei"/>
        </a:defRPr>
      </a:lvl8pPr>
      <a:lvl9pPr marL="4542559" marR="0" indent="-173759" algn="l" defTabSz="914400" rtl="0" latinLnBrk="0">
        <a:lnSpc>
          <a:spcPct val="120000"/>
        </a:lnSpc>
        <a:spcBef>
          <a:spcPts val="0"/>
        </a:spcBef>
        <a:spcAft>
          <a:spcPts val="0"/>
        </a:spcAft>
        <a:buClrTx/>
        <a:buSzPct val="150000"/>
        <a:buFontTx/>
        <a:buChar char="•"/>
        <a:tabLst/>
        <a:defRPr sz="1400" b="0" i="0" u="none" strike="noStrike" cap="none" spc="0" baseline="0">
          <a:solidFill>
            <a:srgbClr val="281E1E"/>
          </a:solidFill>
          <a:uFillTx/>
          <a:latin typeface="+mn-lt"/>
          <a:ea typeface="+mn-ea"/>
          <a:cs typeface="+mn-cs"/>
          <a:sym typeface="Microsoft YaHei"/>
        </a:defRPr>
      </a:lvl9pPr>
    </p:bodyStyle>
    <p:otherStyle>
      <a:lvl1pPr marL="0" marR="0" indent="0" algn="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1pPr>
      <a:lvl2pPr marL="0" marR="0" indent="457200" algn="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2pPr>
      <a:lvl3pPr marL="0" marR="0" indent="914400" algn="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3pPr>
      <a:lvl4pPr marL="0" marR="0" indent="1371600" algn="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4pPr>
      <a:lvl5pPr marL="0" marR="0" indent="1828800" algn="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5pPr>
      <a:lvl6pPr marL="0" marR="0" indent="2286000" algn="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6pPr>
      <a:lvl7pPr marL="0" marR="0" indent="2743200" algn="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7pPr>
      <a:lvl8pPr marL="0" marR="0" indent="3200400" algn="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8pPr>
      <a:lvl9pPr marL="0" marR="0" indent="3657600" algn="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tools.ietf.org/html/rfc1123" TargetMode="Externa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点击编辑主标题样式A#44"/>
          <p:cNvSpPr txBox="1">
            <a:spLocks noGrp="1"/>
          </p:cNvSpPr>
          <p:nvPr>
            <p:ph type="body" sz="quarter" idx="21"/>
          </p:nvPr>
        </p:nvSpPr>
        <p:spPr>
          <a:xfrm>
            <a:off x="637949" y="2370211"/>
            <a:ext cx="5123197" cy="728405"/>
          </a:xfrm>
          <a:prstGeom prst="rect">
            <a:avLst/>
          </a:prstGeom>
        </p:spPr>
        <p:txBody>
          <a:bodyPr/>
          <a:lstStyle/>
          <a:p>
            <a:r>
              <a:rPr lang="en-US" altLang="zh-CN" dirty="0"/>
              <a:t>Docker</a:t>
            </a:r>
            <a:r>
              <a:rPr lang="zh-CN" altLang="en-US" dirty="0"/>
              <a:t> </a:t>
            </a:r>
            <a:r>
              <a:rPr lang="en-US" altLang="zh-CN" dirty="0"/>
              <a:t>&amp;</a:t>
            </a:r>
            <a:r>
              <a:rPr lang="zh-CN" altLang="en-US" dirty="0"/>
              <a:t> </a:t>
            </a:r>
            <a:r>
              <a:rPr lang="en-US" altLang="zh-CN" dirty="0"/>
              <a:t>K8S</a:t>
            </a:r>
            <a:r>
              <a:rPr lang="zh-CN" altLang="en-US" dirty="0"/>
              <a:t>分享</a:t>
            </a:r>
            <a:endParaRPr dirty="0"/>
          </a:p>
        </p:txBody>
      </p:sp>
      <p:sp>
        <p:nvSpPr>
          <p:cNvPr id="85" name="点击编辑你的名字  |  点击编辑日期"/>
          <p:cNvSpPr txBox="1">
            <a:spLocks noGrp="1"/>
          </p:cNvSpPr>
          <p:nvPr>
            <p:ph type="body" sz="quarter" idx="23"/>
          </p:nvPr>
        </p:nvSpPr>
        <p:spPr>
          <a:xfrm>
            <a:off x="637949" y="6184609"/>
            <a:ext cx="1407437" cy="235962"/>
          </a:xfrm>
          <a:prstGeom prst="rect">
            <a:avLst/>
          </a:prstGeom>
        </p:spPr>
        <p:txBody>
          <a:bodyPr/>
          <a:lstStyle/>
          <a:p>
            <a:r>
              <a:rPr lang="zh-CN" altLang="en-US" dirty="0"/>
              <a:t>雷广岩</a:t>
            </a:r>
            <a:r>
              <a:rPr dirty="0"/>
              <a:t>  |</a:t>
            </a:r>
            <a:r>
              <a:rPr lang="zh-CN" altLang="en-US" dirty="0"/>
              <a:t> </a:t>
            </a:r>
            <a:r>
              <a:rPr lang="en-US" altLang="zh-CN" dirty="0"/>
              <a:t>20211130</a:t>
            </a:r>
            <a:endParaRPr dirty="0"/>
          </a:p>
        </p:txBody>
      </p:sp>
      <p:sp>
        <p:nvSpPr>
          <p:cNvPr id="86"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dirty="0"/>
          </a:p>
        </p:txBody>
      </p:sp>
      <p:sp>
        <p:nvSpPr>
          <p:cNvPr id="3" name="文本框 2">
            <a:extLst>
              <a:ext uri="{FF2B5EF4-FFF2-40B4-BE49-F238E27FC236}">
                <a16:creationId xmlns:a16="http://schemas.microsoft.com/office/drawing/2014/main" id="{39BA64D1-446A-1E45-96EA-112C9E867741}"/>
              </a:ext>
            </a:extLst>
          </p:cNvPr>
          <p:cNvSpPr txBox="1"/>
          <p:nvPr/>
        </p:nvSpPr>
        <p:spPr>
          <a:xfrm>
            <a:off x="488156" y="451161"/>
            <a:ext cx="6643687" cy="4206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2000" b="0" i="0" u="none" strike="noStrike" cap="none" spc="0" normalizeH="0" baseline="0" dirty="0">
                <a:ln>
                  <a:noFill/>
                </a:ln>
                <a:solidFill>
                  <a:srgbClr val="281E1E"/>
                </a:solidFill>
                <a:effectLst/>
                <a:uFillTx/>
                <a:latin typeface="+mn-lt"/>
                <a:ea typeface="+mn-ea"/>
                <a:cs typeface="+mn-cs"/>
                <a:sym typeface="Microsoft YaHei"/>
              </a:rPr>
              <a:t>OSI7</a:t>
            </a:r>
            <a:r>
              <a:rPr kumimoji="0" lang="zh-CN" altLang="en-US" sz="2000" b="0" i="0" u="none" strike="noStrike" cap="none" spc="0" normalizeH="0" baseline="0" dirty="0">
                <a:ln>
                  <a:noFill/>
                </a:ln>
                <a:solidFill>
                  <a:srgbClr val="281E1E"/>
                </a:solidFill>
                <a:effectLst/>
                <a:uFillTx/>
                <a:latin typeface="+mn-lt"/>
                <a:ea typeface="+mn-ea"/>
                <a:cs typeface="+mn-cs"/>
                <a:sym typeface="Microsoft YaHei"/>
              </a:rPr>
              <a:t>层模型</a:t>
            </a:r>
            <a:endParaRPr kumimoji="0" lang="en-US" altLang="zh-CN" sz="2000" b="0" i="0" u="none" strike="noStrike" cap="none" spc="0" normalizeH="0" baseline="0" dirty="0">
              <a:ln>
                <a:noFill/>
              </a:ln>
              <a:solidFill>
                <a:srgbClr val="281E1E"/>
              </a:solidFill>
              <a:effectLst/>
              <a:uFillTx/>
              <a:latin typeface="+mn-lt"/>
              <a:ea typeface="+mn-ea"/>
              <a:cs typeface="+mn-cs"/>
              <a:sym typeface="Microsoft YaHei"/>
            </a:endParaRPr>
          </a:p>
        </p:txBody>
      </p:sp>
      <p:pic>
        <p:nvPicPr>
          <p:cNvPr id="4" name="图片 3">
            <a:extLst>
              <a:ext uri="{FF2B5EF4-FFF2-40B4-BE49-F238E27FC236}">
                <a16:creationId xmlns:a16="http://schemas.microsoft.com/office/drawing/2014/main" id="{F68623C0-9C61-A44A-860B-7BF881DEC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41300"/>
            <a:ext cx="4572000" cy="6375400"/>
          </a:xfrm>
          <a:prstGeom prst="rect">
            <a:avLst/>
          </a:prstGeom>
        </p:spPr>
      </p:pic>
    </p:spTree>
    <p:extLst>
      <p:ext uri="{BB962C8B-B14F-4D97-AF65-F5344CB8AC3E}">
        <p14:creationId xmlns:p14="http://schemas.microsoft.com/office/powerpoint/2010/main" val="22386598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K8S</a:t>
            </a:r>
            <a:r>
              <a:rPr lang="zh-CN" altLang="en-US" dirty="0"/>
              <a:t> 解决的痛点</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打通容器和用户之间的网络</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703573" y="1184256"/>
            <a:ext cx="9218750" cy="2386487"/>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1200" b="0" i="0" u="none" strike="noStrike" kern="1200" cap="none" spc="0" normalizeH="0" baseline="0" noProof="0" dirty="0">
                <a:ln>
                  <a:noFill/>
                </a:ln>
                <a:solidFill>
                  <a:srgbClr val="7F7F7F"/>
                </a:solidFill>
                <a:effectLst/>
                <a:uLnTx/>
                <a:uFillTx/>
                <a:latin typeface="+mn-lt"/>
                <a:ea typeface="+mn-ea"/>
                <a:cs typeface="+mn-ea"/>
                <a:sym typeface="+mn-lt"/>
              </a:rPr>
              <a:t>K8S</a:t>
            </a:r>
            <a:r>
              <a:rPr kumimoji="0" lang="zh-CN" altLang="en-US" sz="1200" b="0" i="0" u="none" strike="noStrike" kern="1200" cap="none" spc="0" normalizeH="0" baseline="0" noProof="0" dirty="0">
                <a:ln>
                  <a:noFill/>
                </a:ln>
                <a:solidFill>
                  <a:srgbClr val="7F7F7F"/>
                </a:solidFill>
                <a:effectLst/>
                <a:uLnTx/>
                <a:uFillTx/>
                <a:latin typeface="+mn-lt"/>
                <a:ea typeface="+mn-ea"/>
                <a:cs typeface="+mn-ea"/>
                <a:sym typeface="+mn-lt"/>
              </a:rPr>
              <a:t>最为强悍的地方就是打通了容器和宿主机的网络，同时解决了网络中端口占用</a:t>
            </a:r>
            <a:r>
              <a:rPr lang="zh-CN" altLang="en-US" sz="1200" kern="1200" dirty="0">
                <a:solidFill>
                  <a:srgbClr val="7F7F7F"/>
                </a:solidFill>
                <a:latin typeface="+mn-lt"/>
                <a:ea typeface="+mn-ea"/>
                <a:cs typeface="+mn-ea"/>
                <a:sym typeface="+mn-lt"/>
              </a:rPr>
              <a:t>和</a:t>
            </a:r>
            <a:r>
              <a:rPr lang="en-US" altLang="zh-CN" sz="1200" kern="1200" dirty="0">
                <a:solidFill>
                  <a:srgbClr val="7F7F7F"/>
                </a:solidFill>
                <a:latin typeface="+mn-lt"/>
                <a:ea typeface="+mn-ea"/>
                <a:cs typeface="+mn-ea"/>
                <a:sym typeface="+mn-lt"/>
              </a:rPr>
              <a:t>IP</a:t>
            </a:r>
            <a:r>
              <a:rPr kumimoji="0" lang="zh-CN" altLang="en-US" sz="1200" b="0" i="0" u="none" strike="noStrike" kern="1200" cap="none" spc="0" normalizeH="0" baseline="0" noProof="0" dirty="0">
                <a:ln>
                  <a:noFill/>
                </a:ln>
                <a:solidFill>
                  <a:srgbClr val="7F7F7F"/>
                </a:solidFill>
                <a:effectLst/>
                <a:uLnTx/>
                <a:uFillTx/>
                <a:latin typeface="+mn-lt"/>
                <a:ea typeface="+mn-ea"/>
                <a:cs typeface="+mn-ea"/>
                <a:sym typeface="+mn-lt"/>
              </a:rPr>
              <a:t>冲突的问题</a:t>
            </a:r>
            <a:endParaRPr kumimoji="0" lang="en-US" altLang="zh-CN" sz="1200" b="0" i="0" u="none" strike="noStrike" kern="1200" cap="none" spc="0" normalizeH="0" baseline="0" noProof="0" dirty="0">
              <a:ln>
                <a:noFill/>
              </a:ln>
              <a:solidFill>
                <a:srgbClr val="7F7F7F"/>
              </a:solidFill>
              <a:effectLst/>
              <a:uLnTx/>
              <a:uFillTx/>
              <a:latin typeface="+mn-lt"/>
              <a:ea typeface="+mn-ea"/>
              <a:cs typeface="+mn-ea"/>
              <a:sym typeface="+mn-lt"/>
            </a:endParaRPr>
          </a:p>
          <a:p>
            <a:pPr>
              <a:defRPr sz="1100"/>
            </a:pPr>
            <a:r>
              <a:rPr lang="zh-CN" altLang="en-US" sz="1200" kern="1200" dirty="0">
                <a:solidFill>
                  <a:srgbClr val="7F7F7F"/>
                </a:solidFill>
                <a:latin typeface="+mn-lt"/>
                <a:ea typeface="+mn-ea"/>
                <a:cs typeface="+mn-ea"/>
                <a:sym typeface="+mn-lt"/>
              </a:rPr>
              <a:t>常用的网络插件</a:t>
            </a:r>
            <a:r>
              <a:rPr lang="en-US" altLang="zh-CN" sz="1200" kern="1200" dirty="0">
                <a:solidFill>
                  <a:srgbClr val="7F7F7F"/>
                </a:solidFill>
                <a:latin typeface="+mn-lt"/>
                <a:ea typeface="+mn-ea"/>
                <a:cs typeface="+mn-ea"/>
                <a:sym typeface="+mn-lt"/>
              </a:rPr>
              <a:t>flannel</a:t>
            </a:r>
            <a:r>
              <a:rPr lang="zh-CN" altLang="en-US" sz="1200" kern="1200" dirty="0">
                <a:solidFill>
                  <a:srgbClr val="7F7F7F"/>
                </a:solidFill>
                <a:latin typeface="+mn-lt"/>
                <a:ea typeface="+mn-ea"/>
                <a:cs typeface="+mn-ea"/>
                <a:sym typeface="+mn-lt"/>
              </a:rPr>
              <a:t> 和 </a:t>
            </a:r>
            <a:r>
              <a:rPr lang="en-US" altLang="zh-CN" sz="1200" kern="1200" dirty="0">
                <a:solidFill>
                  <a:srgbClr val="7F7F7F"/>
                </a:solidFill>
                <a:latin typeface="+mn-lt"/>
                <a:ea typeface="+mn-ea"/>
                <a:cs typeface="+mn-ea"/>
                <a:sym typeface="+mn-lt"/>
              </a:rPr>
              <a:t>calico</a:t>
            </a:r>
          </a:p>
          <a:p>
            <a:pPr>
              <a:defRPr sz="1100"/>
            </a:pPr>
            <a:r>
              <a:rPr lang="en-US" altLang="zh-CN" sz="1200" kern="1200" dirty="0">
                <a:solidFill>
                  <a:srgbClr val="7F7F7F"/>
                </a:solidFill>
                <a:latin typeface="+mn-lt"/>
                <a:ea typeface="+mn-ea"/>
                <a:cs typeface="+mn-ea"/>
              </a:rPr>
              <a:t>Flannel</a:t>
            </a:r>
            <a:r>
              <a:rPr lang="zh-CN" altLang="en-US" sz="1200" kern="1200" dirty="0">
                <a:solidFill>
                  <a:srgbClr val="7F7F7F"/>
                </a:solidFill>
                <a:latin typeface="+mn-lt"/>
                <a:ea typeface="+mn-ea"/>
                <a:cs typeface="+mn-ea"/>
              </a:rPr>
              <a:t>大致是创建出来虚拟网卡</a:t>
            </a:r>
            <a:endParaRPr lang="en-US" altLang="zh-CN" sz="1200" kern="1200" dirty="0">
              <a:solidFill>
                <a:srgbClr val="7F7F7F"/>
              </a:solidFill>
              <a:latin typeface="+mn-lt"/>
              <a:ea typeface="+mn-ea"/>
              <a:cs typeface="+mn-ea"/>
            </a:endParaRPr>
          </a:p>
          <a:p>
            <a:pPr>
              <a:defRPr sz="1100"/>
            </a:pPr>
            <a:r>
              <a:rPr lang="en-US" altLang="zh-CN" sz="1200" kern="1200" dirty="0" err="1">
                <a:solidFill>
                  <a:srgbClr val="7F7F7F"/>
                </a:solidFill>
                <a:latin typeface="+mn-lt"/>
                <a:ea typeface="+mn-ea"/>
                <a:cs typeface="+mn-ea"/>
              </a:rPr>
              <a:t>podA</a:t>
            </a:r>
            <a:r>
              <a:rPr lang="zh-CN" altLang="en-US" sz="1200" kern="1200" dirty="0">
                <a:solidFill>
                  <a:srgbClr val="7F7F7F"/>
                </a:solidFill>
                <a:latin typeface="+mn-lt"/>
                <a:ea typeface="+mn-ea"/>
                <a:cs typeface="+mn-ea"/>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rPr>
              <a:t> </a:t>
            </a:r>
            <a:r>
              <a:rPr lang="en-US" altLang="zh-CN" sz="1200" kern="1200" dirty="0">
                <a:solidFill>
                  <a:srgbClr val="7F7F7F"/>
                </a:solidFill>
                <a:latin typeface="+mn-lt"/>
                <a:ea typeface="+mn-ea"/>
                <a:cs typeface="+mn-ea"/>
              </a:rPr>
              <a:t>cni0</a:t>
            </a:r>
            <a:r>
              <a:rPr lang="zh-CN" altLang="en-US" sz="1200" kern="1200" dirty="0">
                <a:solidFill>
                  <a:srgbClr val="7F7F7F"/>
                </a:solidFill>
                <a:latin typeface="+mn-lt"/>
                <a:ea typeface="+mn-ea"/>
                <a:cs typeface="+mn-ea"/>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flannel1</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eth0</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flannel1</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cni0</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a:t>
            </a:r>
            <a:r>
              <a:rPr lang="en-US" altLang="zh-CN" sz="1200" kern="1200" dirty="0" err="1">
                <a:solidFill>
                  <a:srgbClr val="7F7F7F"/>
                </a:solidFill>
                <a:latin typeface="+mn-lt"/>
                <a:ea typeface="+mn-ea"/>
                <a:cs typeface="+mn-ea"/>
                <a:sym typeface="Wingdings" pitchFamily="2" charset="2"/>
              </a:rPr>
              <a:t>podB</a:t>
            </a:r>
            <a:endParaRPr lang="en-US" altLang="zh-CN" sz="1200" kern="1200" dirty="0">
              <a:solidFill>
                <a:srgbClr val="7F7F7F"/>
              </a:solidFill>
              <a:latin typeface="+mn-lt"/>
              <a:ea typeface="+mn-ea"/>
              <a:cs typeface="+mn-ea"/>
              <a:sym typeface="Wingdings" pitchFamily="2" charset="2"/>
            </a:endParaRPr>
          </a:p>
          <a:p>
            <a:pPr>
              <a:defRPr sz="1100"/>
            </a:pPr>
            <a:r>
              <a:rPr lang="en-US" altLang="zh-CN" sz="1200" kern="1200" dirty="0">
                <a:solidFill>
                  <a:srgbClr val="7F7F7F"/>
                </a:solidFill>
                <a:latin typeface="+mn-lt"/>
                <a:ea typeface="+mn-ea"/>
                <a:cs typeface="+mn-ea"/>
              </a:rPr>
              <a:t>Calico</a:t>
            </a:r>
            <a:r>
              <a:rPr lang="zh-CN" altLang="en-US" sz="1200" kern="1200" dirty="0">
                <a:solidFill>
                  <a:srgbClr val="7F7F7F"/>
                </a:solidFill>
                <a:latin typeface="+mn-lt"/>
                <a:ea typeface="+mn-ea"/>
                <a:cs typeface="+mn-ea"/>
              </a:rPr>
              <a:t>大致链路则是通过路由</a:t>
            </a:r>
            <a:endParaRPr lang="en-US" altLang="zh-CN" sz="1200" kern="1200" dirty="0">
              <a:solidFill>
                <a:srgbClr val="7F7F7F"/>
              </a:solidFill>
              <a:latin typeface="+mn-lt"/>
              <a:ea typeface="+mn-ea"/>
              <a:cs typeface="+mn-ea"/>
            </a:endParaRPr>
          </a:p>
          <a:p>
            <a:pPr>
              <a:defRPr sz="1100"/>
            </a:pPr>
            <a:r>
              <a:rPr lang="zh-CN" altLang="en-US" sz="1200" kern="1200" dirty="0">
                <a:solidFill>
                  <a:srgbClr val="7F7F7F"/>
                </a:solidFill>
                <a:latin typeface="+mn-lt"/>
                <a:ea typeface="+mn-ea"/>
                <a:cs typeface="+mn-ea"/>
              </a:rPr>
              <a:t> </a:t>
            </a:r>
            <a:r>
              <a:rPr lang="en-US" altLang="zh-CN" sz="1200" kern="1200" dirty="0">
                <a:solidFill>
                  <a:srgbClr val="7F7F7F"/>
                </a:solidFill>
                <a:latin typeface="+mn-lt"/>
                <a:ea typeface="+mn-ea"/>
                <a:cs typeface="+mn-ea"/>
              </a:rPr>
              <a:t>BIRD</a:t>
            </a:r>
            <a:r>
              <a:rPr lang="zh-CN" altLang="en-US" sz="1200" kern="1200" dirty="0">
                <a:solidFill>
                  <a:srgbClr val="7F7F7F"/>
                </a:solidFill>
                <a:latin typeface="+mn-lt"/>
                <a:ea typeface="+mn-ea"/>
                <a:cs typeface="+mn-ea"/>
              </a:rPr>
              <a:t> 监听</a:t>
            </a:r>
            <a:r>
              <a:rPr lang="en-US" altLang="zh-CN" sz="1200" kern="1200" dirty="0">
                <a:solidFill>
                  <a:srgbClr val="7F7F7F"/>
                </a:solidFill>
                <a:latin typeface="+mn-lt"/>
                <a:ea typeface="+mn-ea"/>
                <a:cs typeface="+mn-ea"/>
              </a:rPr>
              <a:t>host</a:t>
            </a:r>
            <a:r>
              <a:rPr lang="zh-CN" altLang="en-US" sz="1200" kern="1200" dirty="0">
                <a:solidFill>
                  <a:srgbClr val="7F7F7F"/>
                </a:solidFill>
                <a:latin typeface="+mn-lt"/>
                <a:ea typeface="+mn-ea"/>
                <a:cs typeface="+mn-ea"/>
              </a:rPr>
              <a:t>上由 </a:t>
            </a:r>
            <a:r>
              <a:rPr lang="en-US" altLang="zh-CN" sz="1200" kern="1200" dirty="0">
                <a:solidFill>
                  <a:srgbClr val="7F7F7F"/>
                </a:solidFill>
                <a:latin typeface="+mn-lt"/>
                <a:ea typeface="+mn-ea"/>
                <a:cs typeface="+mn-ea"/>
              </a:rPr>
              <a:t>Felix</a:t>
            </a:r>
            <a:r>
              <a:rPr lang="zh-CN" altLang="en-US" sz="1200" kern="1200" dirty="0">
                <a:solidFill>
                  <a:srgbClr val="7F7F7F"/>
                </a:solidFill>
                <a:latin typeface="+mn-lt"/>
                <a:ea typeface="+mn-ea"/>
                <a:cs typeface="+mn-ea"/>
              </a:rPr>
              <a:t>注入的路由信息，通过</a:t>
            </a:r>
            <a:r>
              <a:rPr lang="en-US" altLang="zh-CN" sz="1200" kern="1200" dirty="0">
                <a:solidFill>
                  <a:srgbClr val="7F7F7F"/>
                </a:solidFill>
                <a:latin typeface="+mn-lt"/>
                <a:ea typeface="+mn-ea"/>
                <a:cs typeface="+mn-ea"/>
              </a:rPr>
              <a:t>BGP</a:t>
            </a:r>
            <a:r>
              <a:rPr lang="zh-CN" altLang="en-US" sz="1200" kern="1200" dirty="0">
                <a:solidFill>
                  <a:srgbClr val="7F7F7F"/>
                </a:solidFill>
                <a:latin typeface="+mn-lt"/>
                <a:ea typeface="+mn-ea"/>
                <a:cs typeface="+mn-ea"/>
              </a:rPr>
              <a:t>协议广播</a:t>
            </a:r>
            <a:r>
              <a:rPr lang="en-US" altLang="zh-CN" sz="1200" kern="1200" dirty="0">
                <a:solidFill>
                  <a:srgbClr val="7F7F7F"/>
                </a:solidFill>
                <a:latin typeface="+mn-lt"/>
                <a:ea typeface="+mn-ea"/>
                <a:cs typeface="+mn-ea"/>
              </a:rPr>
              <a:t>Host</a:t>
            </a:r>
            <a:r>
              <a:rPr lang="zh-CN" altLang="en-US" sz="1200" kern="1200" dirty="0">
                <a:solidFill>
                  <a:srgbClr val="7F7F7F"/>
                </a:solidFill>
                <a:latin typeface="+mn-lt"/>
                <a:ea typeface="+mn-ea"/>
                <a:cs typeface="+mn-ea"/>
              </a:rPr>
              <a:t>节点，实现网络通信。   </a:t>
            </a:r>
            <a:endParaRPr lang="en-US" altLang="zh-CN" sz="1200" kern="1200" dirty="0">
              <a:solidFill>
                <a:srgbClr val="7F7F7F"/>
              </a:solidFill>
              <a:latin typeface="+mn-lt"/>
              <a:ea typeface="+mn-ea"/>
              <a:cs typeface="+mn-ea"/>
            </a:endParaRPr>
          </a:p>
          <a:p>
            <a:pPr>
              <a:defRPr sz="1100"/>
            </a:pPr>
            <a:r>
              <a:rPr lang="en-US" altLang="zh-CN" sz="1200" kern="1200" dirty="0" err="1">
                <a:solidFill>
                  <a:srgbClr val="7F7F7F"/>
                </a:solidFill>
                <a:latin typeface="+mn-lt"/>
                <a:ea typeface="+mn-ea"/>
                <a:cs typeface="+mn-ea"/>
              </a:rPr>
              <a:t>podA</a:t>
            </a:r>
            <a:r>
              <a:rPr lang="zh-CN" altLang="en-US" sz="1200" kern="1200" dirty="0">
                <a:solidFill>
                  <a:srgbClr val="7F7F7F"/>
                </a:solidFill>
                <a:latin typeface="+mn-lt"/>
                <a:ea typeface="+mn-ea"/>
                <a:cs typeface="+mn-ea"/>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route</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BIRD</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eth0</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eth0</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BIRD</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route</a:t>
            </a:r>
            <a:r>
              <a:rPr lang="zh-CN" altLang="en-US" sz="1200" kern="1200" dirty="0">
                <a:solidFill>
                  <a:srgbClr val="7F7F7F"/>
                </a:solidFill>
                <a:latin typeface="+mn-lt"/>
                <a:ea typeface="+mn-ea"/>
                <a:cs typeface="+mn-ea"/>
                <a:sym typeface="Wingdings" pitchFamily="2" charset="2"/>
              </a:rPr>
              <a:t> </a:t>
            </a:r>
            <a:r>
              <a:rPr lang="en-US" altLang="zh-CN" sz="1200" kern="1200" dirty="0">
                <a:solidFill>
                  <a:srgbClr val="7F7F7F"/>
                </a:solidFill>
                <a:latin typeface="+mn-lt"/>
                <a:ea typeface="+mn-ea"/>
                <a:cs typeface="+mn-ea"/>
                <a:sym typeface="Wingdings" pitchFamily="2" charset="2"/>
              </a:rPr>
              <a:t></a:t>
            </a:r>
            <a:r>
              <a:rPr lang="zh-CN" altLang="en-US" sz="1200" kern="1200" dirty="0">
                <a:solidFill>
                  <a:srgbClr val="7F7F7F"/>
                </a:solidFill>
                <a:latin typeface="+mn-lt"/>
                <a:ea typeface="+mn-ea"/>
                <a:cs typeface="+mn-ea"/>
                <a:sym typeface="Wingdings" pitchFamily="2" charset="2"/>
              </a:rPr>
              <a:t> </a:t>
            </a:r>
            <a:r>
              <a:rPr lang="en-US" altLang="zh-CN" sz="1200" kern="1200" dirty="0" err="1">
                <a:solidFill>
                  <a:srgbClr val="7F7F7F"/>
                </a:solidFill>
                <a:latin typeface="+mn-lt"/>
                <a:ea typeface="+mn-ea"/>
                <a:cs typeface="+mn-ea"/>
                <a:sym typeface="Wingdings" pitchFamily="2" charset="2"/>
              </a:rPr>
              <a:t>podB</a:t>
            </a:r>
            <a:endParaRPr lang="en-US" altLang="zh-CN" sz="1200" kern="1200" dirty="0">
              <a:solidFill>
                <a:srgbClr val="7F7F7F"/>
              </a:solidFill>
              <a:latin typeface="+mn-lt"/>
              <a:ea typeface="+mn-ea"/>
              <a:cs typeface="+mn-ea"/>
              <a:sym typeface="Wingdings" pitchFamily="2" charset="2"/>
            </a:endParaRPr>
          </a:p>
          <a:p>
            <a:pPr>
              <a:defRPr sz="1100"/>
            </a:pPr>
            <a:r>
              <a:rPr lang="en-US" altLang="zh-CN" sz="1200" kern="1200" dirty="0">
                <a:solidFill>
                  <a:srgbClr val="7F7F7F"/>
                </a:solidFill>
                <a:latin typeface="+mn-lt"/>
                <a:ea typeface="+mn-ea"/>
                <a:cs typeface="+mn-ea"/>
                <a:sym typeface="Wingdings" pitchFamily="2" charset="2"/>
              </a:rPr>
              <a:t>Flannel</a:t>
            </a:r>
            <a:r>
              <a:rPr lang="zh-CN" altLang="en-US" sz="1200" kern="1200" dirty="0">
                <a:solidFill>
                  <a:srgbClr val="7F7F7F"/>
                </a:solidFill>
                <a:latin typeface="+mn-lt"/>
                <a:ea typeface="+mn-ea"/>
                <a:cs typeface="+mn-ea"/>
                <a:sym typeface="Wingdings" pitchFamily="2" charset="2"/>
              </a:rPr>
              <a:t>配置比较简单，只需要为其分配一段</a:t>
            </a:r>
            <a:r>
              <a:rPr lang="en-US" altLang="zh-CN" sz="1200" kern="1200" dirty="0">
                <a:solidFill>
                  <a:srgbClr val="7F7F7F"/>
                </a:solidFill>
                <a:latin typeface="+mn-lt"/>
                <a:ea typeface="+mn-ea"/>
                <a:cs typeface="+mn-ea"/>
                <a:sym typeface="Wingdings" pitchFamily="2" charset="2"/>
              </a:rPr>
              <a:t>IP</a:t>
            </a:r>
            <a:r>
              <a:rPr lang="zh-CN" altLang="en-US" sz="1200" kern="1200" dirty="0">
                <a:solidFill>
                  <a:srgbClr val="7F7F7F"/>
                </a:solidFill>
                <a:latin typeface="+mn-lt"/>
                <a:ea typeface="+mn-ea"/>
                <a:cs typeface="+mn-ea"/>
                <a:sym typeface="Wingdings" pitchFamily="2" charset="2"/>
              </a:rPr>
              <a:t>就行，</a:t>
            </a:r>
            <a:r>
              <a:rPr lang="en-US" altLang="zh-CN" sz="1200" kern="1200" dirty="0">
                <a:solidFill>
                  <a:srgbClr val="7F7F7F"/>
                </a:solidFill>
                <a:latin typeface="+mn-lt"/>
                <a:ea typeface="+mn-ea"/>
                <a:cs typeface="+mn-ea"/>
                <a:sym typeface="Wingdings" pitchFamily="2" charset="2"/>
              </a:rPr>
              <a:t>Calico</a:t>
            </a:r>
            <a:r>
              <a:rPr lang="zh-CN" altLang="en-US" sz="1200" kern="1200" dirty="0">
                <a:solidFill>
                  <a:srgbClr val="7F7F7F"/>
                </a:solidFill>
                <a:latin typeface="+mn-lt"/>
                <a:ea typeface="+mn-ea"/>
                <a:cs typeface="+mn-ea"/>
                <a:sym typeface="Wingdings" pitchFamily="2" charset="2"/>
              </a:rPr>
              <a:t>配置较为麻烦，但是</a:t>
            </a:r>
            <a:r>
              <a:rPr lang="en-US" altLang="zh-CN" sz="1200" kern="1200" dirty="0">
                <a:solidFill>
                  <a:srgbClr val="7F7F7F"/>
                </a:solidFill>
                <a:latin typeface="+mn-lt"/>
                <a:ea typeface="+mn-ea"/>
                <a:cs typeface="+mn-ea"/>
                <a:sym typeface="Wingdings" pitchFamily="2" charset="2"/>
              </a:rPr>
              <a:t>Calico</a:t>
            </a:r>
            <a:r>
              <a:rPr lang="zh-CN" altLang="en-US" sz="1200" kern="1200" dirty="0">
                <a:solidFill>
                  <a:srgbClr val="7F7F7F"/>
                </a:solidFill>
                <a:latin typeface="+mn-lt"/>
                <a:ea typeface="+mn-ea"/>
                <a:cs typeface="+mn-ea"/>
                <a:sym typeface="Wingdings" pitchFamily="2" charset="2"/>
              </a:rPr>
              <a:t>在物理段</a:t>
            </a:r>
            <a:r>
              <a:rPr lang="en-US" altLang="zh-CN" sz="1200" kern="1200" dirty="0">
                <a:solidFill>
                  <a:srgbClr val="7F7F7F"/>
                </a:solidFill>
                <a:latin typeface="+mn-lt"/>
                <a:ea typeface="+mn-ea"/>
                <a:cs typeface="+mn-ea"/>
                <a:sym typeface="Wingdings" pitchFamily="2" charset="2"/>
              </a:rPr>
              <a:t>IP</a:t>
            </a:r>
            <a:r>
              <a:rPr lang="zh-CN" altLang="en-US" sz="1200" kern="1200" dirty="0">
                <a:solidFill>
                  <a:srgbClr val="7F7F7F"/>
                </a:solidFill>
                <a:latin typeface="+mn-lt"/>
                <a:ea typeface="+mn-ea"/>
                <a:cs typeface="+mn-ea"/>
                <a:sym typeface="Wingdings" pitchFamily="2" charset="2"/>
              </a:rPr>
              <a:t>充足的情况下，可以把</a:t>
            </a:r>
            <a:r>
              <a:rPr lang="en-US" altLang="zh-CN" sz="1200" kern="1200" dirty="0">
                <a:solidFill>
                  <a:srgbClr val="7F7F7F"/>
                </a:solidFill>
                <a:latin typeface="+mn-lt"/>
                <a:ea typeface="+mn-ea"/>
                <a:cs typeface="+mn-ea"/>
                <a:sym typeface="Wingdings" pitchFamily="2" charset="2"/>
              </a:rPr>
              <a:t>pod</a:t>
            </a:r>
            <a:r>
              <a:rPr lang="zh-CN" altLang="en-US" sz="1200" kern="1200" dirty="0">
                <a:solidFill>
                  <a:srgbClr val="7F7F7F"/>
                </a:solidFill>
                <a:latin typeface="+mn-lt"/>
                <a:ea typeface="+mn-ea"/>
                <a:cs typeface="+mn-ea"/>
                <a:sym typeface="Wingdings" pitchFamily="2" charset="2"/>
              </a:rPr>
              <a:t>配置上物理</a:t>
            </a:r>
            <a:r>
              <a:rPr lang="en-US" altLang="zh-CN" sz="1200" kern="1200" dirty="0">
                <a:solidFill>
                  <a:srgbClr val="7F7F7F"/>
                </a:solidFill>
                <a:latin typeface="+mn-lt"/>
                <a:ea typeface="+mn-ea"/>
                <a:cs typeface="+mn-ea"/>
                <a:sym typeface="Wingdings" pitchFamily="2" charset="2"/>
              </a:rPr>
              <a:t>IP</a:t>
            </a:r>
            <a:r>
              <a:rPr lang="zh-CN" altLang="en-US" sz="1200" kern="1200" dirty="0">
                <a:solidFill>
                  <a:srgbClr val="7F7F7F"/>
                </a:solidFill>
                <a:latin typeface="+mn-lt"/>
                <a:ea typeface="+mn-ea"/>
                <a:cs typeface="+mn-ea"/>
                <a:sym typeface="Wingdings" pitchFamily="2" charset="2"/>
              </a:rPr>
              <a:t>，这个时候一个</a:t>
            </a:r>
            <a:r>
              <a:rPr lang="en-US" altLang="zh-CN" sz="1200" kern="1200" dirty="0">
                <a:solidFill>
                  <a:srgbClr val="7F7F7F"/>
                </a:solidFill>
                <a:latin typeface="+mn-lt"/>
                <a:ea typeface="+mn-ea"/>
                <a:cs typeface="+mn-ea"/>
                <a:sym typeface="Wingdings" pitchFamily="2" charset="2"/>
              </a:rPr>
              <a:t>pod</a:t>
            </a:r>
            <a:r>
              <a:rPr lang="zh-CN" altLang="en-US" sz="1200" kern="1200" dirty="0">
                <a:solidFill>
                  <a:srgbClr val="7F7F7F"/>
                </a:solidFill>
                <a:latin typeface="+mn-lt"/>
                <a:ea typeface="+mn-ea"/>
                <a:cs typeface="+mn-ea"/>
                <a:sym typeface="Wingdings" pitchFamily="2" charset="2"/>
              </a:rPr>
              <a:t>就相当于是一台主机，在同网段的机器就可以</a:t>
            </a:r>
            <a:r>
              <a:rPr lang="en-US" altLang="zh-CN" sz="1200" kern="1200" dirty="0">
                <a:solidFill>
                  <a:srgbClr val="7F7F7F"/>
                </a:solidFill>
                <a:latin typeface="+mn-lt"/>
                <a:ea typeface="+mn-ea"/>
                <a:cs typeface="+mn-ea"/>
                <a:sym typeface="Wingdings" pitchFamily="2" charset="2"/>
              </a:rPr>
              <a:t>ping</a:t>
            </a:r>
            <a:r>
              <a:rPr lang="zh-CN" altLang="en-US" sz="1200" kern="1200" dirty="0">
                <a:solidFill>
                  <a:srgbClr val="7F7F7F"/>
                </a:solidFill>
                <a:latin typeface="+mn-lt"/>
                <a:ea typeface="+mn-ea"/>
                <a:cs typeface="+mn-ea"/>
                <a:sym typeface="Wingdings" pitchFamily="2" charset="2"/>
              </a:rPr>
              <a:t>通</a:t>
            </a:r>
            <a:r>
              <a:rPr lang="en-US" altLang="zh-CN" sz="1200" kern="1200" dirty="0">
                <a:solidFill>
                  <a:srgbClr val="7F7F7F"/>
                </a:solidFill>
                <a:latin typeface="+mn-lt"/>
                <a:ea typeface="+mn-ea"/>
                <a:cs typeface="+mn-ea"/>
                <a:sym typeface="Wingdings" pitchFamily="2" charset="2"/>
              </a:rPr>
              <a:t>pod</a:t>
            </a:r>
            <a:r>
              <a:rPr lang="zh-CN" altLang="en-US" sz="1200" kern="1200" dirty="0">
                <a:solidFill>
                  <a:srgbClr val="7F7F7F"/>
                </a:solidFill>
                <a:latin typeface="+mn-lt"/>
                <a:ea typeface="+mn-ea"/>
                <a:cs typeface="+mn-ea"/>
                <a:sym typeface="Wingdings" pitchFamily="2" charset="2"/>
              </a:rPr>
              <a:t>的网络</a:t>
            </a:r>
            <a:endParaRPr lang="en-US" altLang="zh-CN" sz="1200" kern="1200" dirty="0">
              <a:solidFill>
                <a:srgbClr val="7F7F7F"/>
              </a:solidFill>
              <a:latin typeface="+mn-lt"/>
              <a:ea typeface="+mn-ea"/>
              <a:cs typeface="+mn-ea"/>
              <a:sym typeface="Wingdings" pitchFamily="2" charset="2"/>
            </a:endParaRPr>
          </a:p>
          <a:p>
            <a:pPr marL="0" marR="0" lvl="0" indent="0" algn="l" defTabSz="914400" rtl="0" eaLnBrk="1" fontAlgn="base" latinLnBrk="0" hangingPunct="1">
              <a:lnSpc>
                <a:spcPct val="150000"/>
              </a:lnSpc>
              <a:spcBef>
                <a:spcPct val="0"/>
              </a:spcBef>
              <a:spcAft>
                <a:spcPct val="0"/>
              </a:spcAft>
              <a:buClrTx/>
              <a:buSzTx/>
              <a:buFontTx/>
              <a:buNone/>
              <a:defRPr/>
            </a:pPr>
            <a:endParaRPr lang="en-US" altLang="zh-CN" sz="1200" kern="1200" dirty="0">
              <a:solidFill>
                <a:srgbClr val="7F7F7F"/>
              </a:solidFill>
              <a:latin typeface="+mn-lt"/>
              <a:ea typeface="+mn-ea"/>
              <a:cs typeface="+mn-ea"/>
              <a:sym typeface="+mn-lt"/>
            </a:endParaRPr>
          </a:p>
        </p:txBody>
      </p:sp>
      <p:pic>
        <p:nvPicPr>
          <p:cNvPr id="8" name="图片 7">
            <a:extLst>
              <a:ext uri="{FF2B5EF4-FFF2-40B4-BE49-F238E27FC236}">
                <a16:creationId xmlns:a16="http://schemas.microsoft.com/office/drawing/2014/main" id="{2576B842-E018-854A-A6ED-13367DE27F0B}"/>
              </a:ext>
            </a:extLst>
          </p:cNvPr>
          <p:cNvPicPr>
            <a:picLocks noChangeAspect="1"/>
          </p:cNvPicPr>
          <p:nvPr/>
        </p:nvPicPr>
        <p:blipFill>
          <a:blip r:embed="rId2"/>
          <a:stretch>
            <a:fillRect/>
          </a:stretch>
        </p:blipFill>
        <p:spPr>
          <a:xfrm>
            <a:off x="2822656" y="3963946"/>
            <a:ext cx="552153" cy="713991"/>
          </a:xfrm>
          <a:prstGeom prst="rect">
            <a:avLst/>
          </a:prstGeom>
        </p:spPr>
      </p:pic>
      <p:pic>
        <p:nvPicPr>
          <p:cNvPr id="9" name="图片 8">
            <a:extLst>
              <a:ext uri="{FF2B5EF4-FFF2-40B4-BE49-F238E27FC236}">
                <a16:creationId xmlns:a16="http://schemas.microsoft.com/office/drawing/2014/main" id="{AAEB439D-8B00-C34F-A068-91C6AC1BC035}"/>
              </a:ext>
            </a:extLst>
          </p:cNvPr>
          <p:cNvPicPr>
            <a:picLocks noChangeAspect="1"/>
          </p:cNvPicPr>
          <p:nvPr/>
        </p:nvPicPr>
        <p:blipFill>
          <a:blip r:embed="rId3"/>
          <a:stretch>
            <a:fillRect/>
          </a:stretch>
        </p:blipFill>
        <p:spPr>
          <a:xfrm>
            <a:off x="6773261" y="3963946"/>
            <a:ext cx="457166" cy="665995"/>
          </a:xfrm>
          <a:prstGeom prst="rect">
            <a:avLst/>
          </a:prstGeom>
        </p:spPr>
      </p:pic>
      <p:sp>
        <p:nvSpPr>
          <p:cNvPr id="10" name="文本框 9">
            <a:extLst>
              <a:ext uri="{FF2B5EF4-FFF2-40B4-BE49-F238E27FC236}">
                <a16:creationId xmlns:a16="http://schemas.microsoft.com/office/drawing/2014/main" id="{E667F477-022C-0E45-8AE6-E694992DBF48}"/>
              </a:ext>
            </a:extLst>
          </p:cNvPr>
          <p:cNvSpPr txBox="1"/>
          <p:nvPr/>
        </p:nvSpPr>
        <p:spPr>
          <a:xfrm>
            <a:off x="4689313" y="4579473"/>
            <a:ext cx="769441"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lang="zh-CN" altLang="en-US" dirty="0"/>
              <a:t>网络插件</a:t>
            </a:r>
            <a:endParaRPr lang="en-US" altLang="zh-CN" dirty="0"/>
          </a:p>
        </p:txBody>
      </p:sp>
      <p:pic>
        <p:nvPicPr>
          <p:cNvPr id="11" name="图片 10">
            <a:extLst>
              <a:ext uri="{FF2B5EF4-FFF2-40B4-BE49-F238E27FC236}">
                <a16:creationId xmlns:a16="http://schemas.microsoft.com/office/drawing/2014/main" id="{16B72792-61FE-804E-AC7E-8FD03A43F8FB}"/>
              </a:ext>
            </a:extLst>
          </p:cNvPr>
          <p:cNvPicPr>
            <a:picLocks noChangeAspect="1"/>
          </p:cNvPicPr>
          <p:nvPr/>
        </p:nvPicPr>
        <p:blipFill>
          <a:blip r:embed="rId2"/>
          <a:stretch>
            <a:fillRect/>
          </a:stretch>
        </p:blipFill>
        <p:spPr>
          <a:xfrm>
            <a:off x="2822656" y="4857384"/>
            <a:ext cx="552153" cy="713991"/>
          </a:xfrm>
          <a:prstGeom prst="rect">
            <a:avLst/>
          </a:prstGeom>
        </p:spPr>
      </p:pic>
      <p:pic>
        <p:nvPicPr>
          <p:cNvPr id="12" name="图片 11">
            <a:extLst>
              <a:ext uri="{FF2B5EF4-FFF2-40B4-BE49-F238E27FC236}">
                <a16:creationId xmlns:a16="http://schemas.microsoft.com/office/drawing/2014/main" id="{058FA703-0AA6-C744-BB8D-AF09E67BD45B}"/>
              </a:ext>
            </a:extLst>
          </p:cNvPr>
          <p:cNvPicPr>
            <a:picLocks noChangeAspect="1"/>
          </p:cNvPicPr>
          <p:nvPr/>
        </p:nvPicPr>
        <p:blipFill>
          <a:blip r:embed="rId3"/>
          <a:stretch>
            <a:fillRect/>
          </a:stretch>
        </p:blipFill>
        <p:spPr>
          <a:xfrm>
            <a:off x="6773261" y="4857384"/>
            <a:ext cx="457166" cy="665995"/>
          </a:xfrm>
          <a:prstGeom prst="rect">
            <a:avLst/>
          </a:prstGeom>
        </p:spPr>
      </p:pic>
      <p:cxnSp>
        <p:nvCxnSpPr>
          <p:cNvPr id="13" name="连接线">
            <a:extLst>
              <a:ext uri="{FF2B5EF4-FFF2-40B4-BE49-F238E27FC236}">
                <a16:creationId xmlns:a16="http://schemas.microsoft.com/office/drawing/2014/main" id="{B6290394-2C48-D541-8C52-C01F8D51AF53}"/>
              </a:ext>
            </a:extLst>
          </p:cNvPr>
          <p:cNvCxnSpPr>
            <a:cxnSpLocks/>
          </p:cNvCxnSpPr>
          <p:nvPr/>
        </p:nvCxnSpPr>
        <p:spPr>
          <a:xfrm flipH="1" flipV="1">
            <a:off x="3503387" y="4049652"/>
            <a:ext cx="1062998" cy="316744"/>
          </a:xfrm>
          <a:prstGeom prst="straightConnector1">
            <a:avLst/>
          </a:prstGeom>
          <a:ln w="12700" cap="flat">
            <a:solidFill>
              <a:srgbClr val="D4D8E0"/>
            </a:solidFill>
            <a:custDash>
              <a:ds d="200000" sp="200000"/>
            </a:custDash>
            <a:miter lim="400000"/>
          </a:ln>
          <a:effectLst/>
        </p:spPr>
      </p:cxnSp>
      <p:cxnSp>
        <p:nvCxnSpPr>
          <p:cNvPr id="14" name="连接线">
            <a:extLst>
              <a:ext uri="{FF2B5EF4-FFF2-40B4-BE49-F238E27FC236}">
                <a16:creationId xmlns:a16="http://schemas.microsoft.com/office/drawing/2014/main" id="{94AC051F-B829-9949-AAE3-305E5CF1A494}"/>
              </a:ext>
            </a:extLst>
          </p:cNvPr>
          <p:cNvCxnSpPr>
            <a:cxnSpLocks/>
          </p:cNvCxnSpPr>
          <p:nvPr/>
        </p:nvCxnSpPr>
        <p:spPr>
          <a:xfrm flipH="1">
            <a:off x="3511966" y="5037213"/>
            <a:ext cx="1054419" cy="273446"/>
          </a:xfrm>
          <a:prstGeom prst="straightConnector1">
            <a:avLst/>
          </a:prstGeom>
          <a:ln w="12700" cap="flat">
            <a:solidFill>
              <a:srgbClr val="D4D8E0"/>
            </a:solidFill>
            <a:custDash>
              <a:ds d="200000" sp="200000"/>
            </a:custDash>
            <a:miter lim="400000"/>
          </a:ln>
          <a:effectLst/>
        </p:spPr>
      </p:cxnSp>
      <p:cxnSp>
        <p:nvCxnSpPr>
          <p:cNvPr id="15" name="连接线">
            <a:extLst>
              <a:ext uri="{FF2B5EF4-FFF2-40B4-BE49-F238E27FC236}">
                <a16:creationId xmlns:a16="http://schemas.microsoft.com/office/drawing/2014/main" id="{9D700015-0DB9-AE41-9526-F1A7D0C4AC31}"/>
              </a:ext>
            </a:extLst>
          </p:cNvPr>
          <p:cNvCxnSpPr>
            <a:cxnSpLocks/>
          </p:cNvCxnSpPr>
          <p:nvPr/>
        </p:nvCxnSpPr>
        <p:spPr>
          <a:xfrm flipH="1" flipV="1">
            <a:off x="5650612" y="4702099"/>
            <a:ext cx="792933" cy="589060"/>
          </a:xfrm>
          <a:prstGeom prst="straightConnector1">
            <a:avLst/>
          </a:prstGeom>
          <a:ln w="12700" cap="flat">
            <a:solidFill>
              <a:srgbClr val="D4D8E0"/>
            </a:solidFill>
            <a:custDash>
              <a:ds d="200000" sp="200000"/>
            </a:custDash>
            <a:miter lim="400000"/>
          </a:ln>
          <a:effectLst/>
        </p:spPr>
      </p:cxnSp>
      <p:cxnSp>
        <p:nvCxnSpPr>
          <p:cNvPr id="16" name="连接线">
            <a:extLst>
              <a:ext uri="{FF2B5EF4-FFF2-40B4-BE49-F238E27FC236}">
                <a16:creationId xmlns:a16="http://schemas.microsoft.com/office/drawing/2014/main" id="{37308F01-A0C2-0B4C-A8CF-82299A1E7E56}"/>
              </a:ext>
            </a:extLst>
          </p:cNvPr>
          <p:cNvCxnSpPr>
            <a:cxnSpLocks/>
          </p:cNvCxnSpPr>
          <p:nvPr/>
        </p:nvCxnSpPr>
        <p:spPr>
          <a:xfrm flipH="1">
            <a:off x="5650612" y="3962146"/>
            <a:ext cx="894724" cy="318329"/>
          </a:xfrm>
          <a:prstGeom prst="straightConnector1">
            <a:avLst/>
          </a:prstGeom>
          <a:ln w="12700" cap="flat">
            <a:solidFill>
              <a:srgbClr val="D4D8E0"/>
            </a:solidFill>
            <a:custDash>
              <a:ds d="200000" sp="200000"/>
            </a:custDash>
            <a:miter lim="400000"/>
          </a:ln>
          <a:effectLst/>
        </p:spPr>
      </p:cxnSp>
    </p:spTree>
    <p:extLst>
      <p:ext uri="{BB962C8B-B14F-4D97-AF65-F5344CB8AC3E}">
        <p14:creationId xmlns:p14="http://schemas.microsoft.com/office/powerpoint/2010/main" val="124810892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zh-CN" altLang="en-US" dirty="0"/>
              <a:t>使用</a:t>
            </a:r>
            <a:r>
              <a:rPr lang="en-US" altLang="zh-CN" dirty="0"/>
              <a:t>K8S</a:t>
            </a:r>
            <a:r>
              <a:rPr lang="zh-CN" altLang="en-US" dirty="0"/>
              <a:t>的优势</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资源利用率提升</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17" name="图片 4">
            <a:extLst>
              <a:ext uri="{FF2B5EF4-FFF2-40B4-BE49-F238E27FC236}">
                <a16:creationId xmlns:a16="http://schemas.microsoft.com/office/drawing/2014/main" id="{E844D894-8A04-164A-823E-89E8AC0BEDDB}"/>
              </a:ext>
            </a:extLst>
          </p:cNvPr>
          <p:cNvPicPr>
            <a:picLocks noChangeAspect="1"/>
          </p:cNvPicPr>
          <p:nvPr/>
        </p:nvPicPr>
        <p:blipFill>
          <a:blip r:embed="rId2"/>
          <a:stretch>
            <a:fillRect/>
          </a:stretch>
        </p:blipFill>
        <p:spPr>
          <a:xfrm>
            <a:off x="239972" y="1979328"/>
            <a:ext cx="5668042" cy="4173500"/>
          </a:xfrm>
          <a:prstGeom prst="rect">
            <a:avLst/>
          </a:prstGeom>
          <a:noFill/>
          <a:ln w="9525">
            <a:noFill/>
          </a:ln>
        </p:spPr>
      </p:pic>
      <p:pic>
        <p:nvPicPr>
          <p:cNvPr id="18" name="图片 2">
            <a:extLst>
              <a:ext uri="{FF2B5EF4-FFF2-40B4-BE49-F238E27FC236}">
                <a16:creationId xmlns:a16="http://schemas.microsoft.com/office/drawing/2014/main" id="{130335F6-273C-3244-8E67-46CBF4CFD527}"/>
              </a:ext>
            </a:extLst>
          </p:cNvPr>
          <p:cNvPicPr>
            <a:picLocks noChangeAspect="1"/>
          </p:cNvPicPr>
          <p:nvPr/>
        </p:nvPicPr>
        <p:blipFill>
          <a:blip r:embed="rId3"/>
          <a:stretch>
            <a:fillRect/>
          </a:stretch>
        </p:blipFill>
        <p:spPr>
          <a:xfrm>
            <a:off x="6283988" y="1967704"/>
            <a:ext cx="5707534" cy="4173500"/>
          </a:xfrm>
          <a:prstGeom prst="rect">
            <a:avLst/>
          </a:prstGeom>
          <a:noFill/>
          <a:ln w="9525">
            <a:noFill/>
          </a:ln>
        </p:spPr>
      </p:pic>
      <p:sp>
        <p:nvSpPr>
          <p:cNvPr id="19" name="TextBox 6">
            <a:extLst>
              <a:ext uri="{FF2B5EF4-FFF2-40B4-BE49-F238E27FC236}">
                <a16:creationId xmlns:a16="http://schemas.microsoft.com/office/drawing/2014/main" id="{B4273ECF-5D0B-F64F-AC4C-4006E3E3F185}"/>
              </a:ext>
            </a:extLst>
          </p:cNvPr>
          <p:cNvSpPr txBox="1"/>
          <p:nvPr/>
        </p:nvSpPr>
        <p:spPr>
          <a:xfrm>
            <a:off x="1071563" y="1108075"/>
            <a:ext cx="9218750" cy="613694"/>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defRPr/>
            </a:pPr>
            <a:r>
              <a:rPr lang="zh-CN" altLang="en-US" sz="1200" noProof="0" dirty="0">
                <a:ln>
                  <a:noFill/>
                </a:ln>
                <a:solidFill>
                  <a:srgbClr val="7F7F7F"/>
                </a:solidFill>
                <a:effectLst/>
                <a:uLnTx/>
                <a:uFillTx/>
                <a:latin typeface="+mn-lt"/>
                <a:ea typeface="+mn-ea"/>
                <a:cs typeface="+mn-ea"/>
                <a:sym typeface="+mn-lt"/>
              </a:rPr>
              <a:t>物理机在应用服务器场景下，利用率很少长时间超过</a:t>
            </a:r>
            <a:r>
              <a:rPr lang="en-US" altLang="zh-CN" sz="1200" noProof="0" dirty="0">
                <a:ln>
                  <a:noFill/>
                </a:ln>
                <a:solidFill>
                  <a:srgbClr val="7F7F7F"/>
                </a:solidFill>
                <a:effectLst/>
                <a:uLnTx/>
                <a:uFillTx/>
                <a:latin typeface="+mn-lt"/>
                <a:ea typeface="+mn-ea"/>
                <a:cs typeface="+mn-ea"/>
                <a:sym typeface="+mn-lt"/>
              </a:rPr>
              <a:t>50%</a:t>
            </a:r>
            <a:r>
              <a:rPr lang="zh-CN" altLang="en-US" sz="1200" noProof="0" dirty="0">
                <a:ln>
                  <a:noFill/>
                </a:ln>
                <a:solidFill>
                  <a:srgbClr val="7F7F7F"/>
                </a:solidFill>
                <a:effectLst/>
                <a:uLnTx/>
                <a:uFillTx/>
                <a:latin typeface="+mn-lt"/>
                <a:ea typeface="+mn-ea"/>
                <a:cs typeface="+mn-ea"/>
                <a:sym typeface="+mn-lt"/>
              </a:rPr>
              <a:t>。流量高峰期需要提前添加资源</a:t>
            </a:r>
            <a:r>
              <a:rPr lang="en-US" altLang="zh-CN" sz="1200" noProof="0" dirty="0">
                <a:ln>
                  <a:noFill/>
                </a:ln>
                <a:solidFill>
                  <a:srgbClr val="7F7F7F"/>
                </a:solidFill>
                <a:effectLst/>
                <a:uLnTx/>
                <a:uFillTx/>
                <a:latin typeface="+mn-lt"/>
                <a:ea typeface="+mn-ea"/>
                <a:cs typeface="+mn-ea"/>
                <a:sym typeface="+mn-lt"/>
              </a:rPr>
              <a:t>,</a:t>
            </a:r>
            <a:r>
              <a:rPr lang="zh-CN" altLang="en-US" sz="1200" noProof="0" dirty="0">
                <a:ln>
                  <a:noFill/>
                </a:ln>
                <a:solidFill>
                  <a:srgbClr val="7F7F7F"/>
                </a:solidFill>
                <a:effectLst/>
                <a:uLnTx/>
                <a:uFillTx/>
                <a:latin typeface="+mn-lt"/>
                <a:ea typeface="+mn-ea"/>
                <a:cs typeface="+mn-ea"/>
                <a:sym typeface="+mn-lt"/>
              </a:rPr>
              <a:t>平时预留的资源偏高</a:t>
            </a:r>
            <a:r>
              <a:rPr lang="en-US" altLang="zh-CN" sz="1200" noProof="0" dirty="0">
                <a:ln>
                  <a:noFill/>
                </a:ln>
                <a:solidFill>
                  <a:srgbClr val="7F7F7F"/>
                </a:solidFill>
                <a:effectLst/>
                <a:uLnTx/>
                <a:uFillTx/>
                <a:latin typeface="+mn-lt"/>
                <a:ea typeface="+mn-ea"/>
                <a:cs typeface="+mn-ea"/>
                <a:sym typeface="+mn-lt"/>
              </a:rPr>
              <a:t>,</a:t>
            </a:r>
            <a:r>
              <a:rPr lang="zh-CN" altLang="en-US" sz="1200" noProof="0" dirty="0">
                <a:ln>
                  <a:noFill/>
                </a:ln>
                <a:solidFill>
                  <a:srgbClr val="7F7F7F"/>
                </a:solidFill>
                <a:effectLst/>
                <a:uLnTx/>
                <a:uFillTx/>
                <a:latin typeface="+mn-lt"/>
                <a:ea typeface="+mn-ea"/>
                <a:cs typeface="+mn-ea"/>
                <a:sym typeface="+mn-lt"/>
              </a:rPr>
              <a:t>资源并未充分利用</a:t>
            </a:r>
            <a:endParaRPr kumimoji="0" lang="zh-CN" altLang="en-US" sz="1200" b="0" i="0" u="none" strike="noStrike" kern="1200" cap="none" spc="0" normalizeH="0" baseline="0" noProof="0" dirty="0">
              <a:ln>
                <a:noFill/>
              </a:ln>
              <a:solidFill>
                <a:srgbClr val="7F7F7F"/>
              </a:solidFill>
              <a:effectLst/>
              <a:uLnTx/>
              <a:uFillTx/>
              <a:latin typeface="+mn-lt"/>
              <a:ea typeface="+mn-ea"/>
              <a:cs typeface="+mn-ea"/>
              <a:sym typeface="+mn-lt"/>
            </a:endParaRPr>
          </a:p>
          <a:p>
            <a:pPr marL="0" marR="0" lvl="0" indent="0" algn="l" defTabSz="914400" rtl="0" eaLnBrk="1" fontAlgn="base" latinLnBrk="0" hangingPunct="1">
              <a:lnSpc>
                <a:spcPct val="150000"/>
              </a:lnSpc>
              <a:spcBef>
                <a:spcPct val="0"/>
              </a:spcBef>
              <a:spcAft>
                <a:spcPct val="0"/>
              </a:spcAft>
              <a:buClrTx/>
              <a:buSzTx/>
              <a:buFontTx/>
              <a:buNone/>
              <a:defRPr/>
            </a:pPr>
            <a:r>
              <a:rPr lang="en-US" altLang="zh-CN" sz="1200" dirty="0">
                <a:solidFill>
                  <a:srgbClr val="7F7F7F"/>
                </a:solidFill>
                <a:latin typeface="+mn-lt"/>
                <a:ea typeface="+mn-ea"/>
                <a:cs typeface="+mn-ea"/>
                <a:sym typeface="+mn-lt"/>
              </a:rPr>
              <a:t>K8S</a:t>
            </a:r>
            <a:r>
              <a:rPr lang="zh-CN" altLang="en-US" sz="1200" dirty="0">
                <a:solidFill>
                  <a:srgbClr val="7F7F7F"/>
                </a:solidFill>
                <a:latin typeface="+mn-lt"/>
                <a:ea typeface="+mn-ea"/>
                <a:cs typeface="+mn-ea"/>
                <a:sym typeface="+mn-lt"/>
              </a:rPr>
              <a:t>容易</a:t>
            </a:r>
            <a:r>
              <a:rPr lang="zh-CN" altLang="en-US" sz="1200" noProof="0" dirty="0">
                <a:ln>
                  <a:noFill/>
                </a:ln>
                <a:solidFill>
                  <a:srgbClr val="7F7F7F"/>
                </a:solidFill>
                <a:effectLst/>
                <a:uLnTx/>
                <a:uFillTx/>
                <a:latin typeface="+mn-lt"/>
                <a:ea typeface="+mn-ea"/>
                <a:cs typeface="+mn-ea"/>
                <a:sym typeface="+mn-lt"/>
              </a:rPr>
              <a:t>作为应用服务器组，会将</a:t>
            </a:r>
            <a:r>
              <a:rPr lang="en-US" altLang="zh-CN" sz="1200" noProof="0" dirty="0">
                <a:ln>
                  <a:noFill/>
                </a:ln>
                <a:solidFill>
                  <a:srgbClr val="7F7F7F"/>
                </a:solidFill>
                <a:effectLst/>
                <a:uLnTx/>
                <a:uFillTx/>
                <a:latin typeface="+mn-lt"/>
                <a:ea typeface="+mn-ea"/>
                <a:cs typeface="+mn-ea"/>
                <a:sym typeface="+mn-lt"/>
              </a:rPr>
              <a:t>POD</a:t>
            </a:r>
            <a:r>
              <a:rPr lang="zh-CN" altLang="en-US" sz="1200" noProof="0" dirty="0">
                <a:ln>
                  <a:noFill/>
                </a:ln>
                <a:solidFill>
                  <a:srgbClr val="7F7F7F"/>
                </a:solidFill>
                <a:effectLst/>
                <a:uLnTx/>
                <a:uFillTx/>
                <a:latin typeface="+mn-lt"/>
                <a:ea typeface="+mn-ea"/>
                <a:cs typeface="+mn-ea"/>
                <a:sym typeface="+mn-lt"/>
              </a:rPr>
              <a:t>调度起来，资源混合利用率可达到</a:t>
            </a:r>
            <a:r>
              <a:rPr lang="en-US" altLang="zh-CN" sz="1200" noProof="0" dirty="0">
                <a:ln>
                  <a:noFill/>
                </a:ln>
                <a:solidFill>
                  <a:srgbClr val="7F7F7F"/>
                </a:solidFill>
                <a:effectLst/>
                <a:uLnTx/>
                <a:uFillTx/>
                <a:latin typeface="+mn-lt"/>
                <a:ea typeface="+mn-ea"/>
                <a:cs typeface="+mn-ea"/>
                <a:sym typeface="+mn-lt"/>
              </a:rPr>
              <a:t>60-80%</a:t>
            </a:r>
            <a:r>
              <a:rPr lang="zh-CN" altLang="en-US" sz="1200" noProof="0" dirty="0">
                <a:ln>
                  <a:noFill/>
                </a:ln>
                <a:solidFill>
                  <a:srgbClr val="7F7F7F"/>
                </a:solidFill>
                <a:effectLst/>
                <a:uLnTx/>
                <a:uFillTx/>
                <a:latin typeface="+mn-lt"/>
                <a:ea typeface="+mn-ea"/>
                <a:cs typeface="+mn-ea"/>
                <a:sym typeface="+mn-lt"/>
              </a:rPr>
              <a:t>。预留</a:t>
            </a:r>
            <a:r>
              <a:rPr lang="en-US" altLang="zh-CN" sz="1200" noProof="0" dirty="0">
                <a:ln>
                  <a:noFill/>
                </a:ln>
                <a:solidFill>
                  <a:srgbClr val="7F7F7F"/>
                </a:solidFill>
                <a:effectLst/>
                <a:uLnTx/>
                <a:uFillTx/>
                <a:latin typeface="+mn-lt"/>
                <a:ea typeface="+mn-ea"/>
                <a:cs typeface="+mn-ea"/>
                <a:sym typeface="+mn-lt"/>
              </a:rPr>
              <a:t>20%</a:t>
            </a:r>
            <a:r>
              <a:rPr lang="zh-CN" altLang="en-US" sz="1200" noProof="0" dirty="0">
                <a:ln>
                  <a:noFill/>
                </a:ln>
                <a:solidFill>
                  <a:srgbClr val="7F7F7F"/>
                </a:solidFill>
                <a:effectLst/>
                <a:uLnTx/>
                <a:uFillTx/>
                <a:latin typeface="+mn-lt"/>
                <a:ea typeface="+mn-ea"/>
                <a:cs typeface="+mn-ea"/>
                <a:sym typeface="+mn-lt"/>
              </a:rPr>
              <a:t>为流量高峰期资源</a:t>
            </a:r>
            <a:endParaRPr kumimoji="0" lang="zh-CN" altLang="en-US" sz="1200" b="0" i="0" u="none" strike="noStrike" kern="1200" cap="none" spc="0" normalizeH="0" baseline="0" noProof="0" dirty="0">
              <a:ln>
                <a:noFill/>
              </a:ln>
              <a:solidFill>
                <a:srgbClr val="7F7F7F"/>
              </a:solidFill>
              <a:effectLst/>
              <a:uLnTx/>
              <a:uFillTx/>
              <a:latin typeface="+mn-lt"/>
              <a:ea typeface="+mn-ea"/>
              <a:cs typeface="+mn-ea"/>
              <a:sym typeface="+mn-lt"/>
            </a:endParaRPr>
          </a:p>
        </p:txBody>
      </p:sp>
    </p:spTree>
    <p:extLst>
      <p:ext uri="{BB962C8B-B14F-4D97-AF65-F5344CB8AC3E}">
        <p14:creationId xmlns:p14="http://schemas.microsoft.com/office/powerpoint/2010/main" val="21213625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zh-CN" altLang="en-US" dirty="0"/>
              <a:t>使用</a:t>
            </a:r>
            <a:r>
              <a:rPr lang="en-US" altLang="zh-CN" dirty="0"/>
              <a:t>K8S</a:t>
            </a:r>
            <a:r>
              <a:rPr lang="zh-CN" altLang="en-US" dirty="0"/>
              <a:t>的优势</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服务和节点的快速扩容</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1071562" y="1108075"/>
            <a:ext cx="10009725" cy="1164486"/>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fontAlgn="base" hangingPunct="1">
              <a:lnSpc>
                <a:spcPct val="150000"/>
              </a:lnSpc>
              <a:spcBef>
                <a:spcPct val="0"/>
              </a:spcBef>
              <a:spcAft>
                <a:spcPct val="0"/>
              </a:spcAft>
              <a:defRPr/>
            </a:pPr>
            <a:r>
              <a:rPr lang="zh-CN" altLang="en-US" sz="1200" dirty="0">
                <a:solidFill>
                  <a:srgbClr val="7F7F7F"/>
                </a:solidFill>
                <a:cs typeface="+mn-ea"/>
                <a:sym typeface="+mn-lt"/>
              </a:rPr>
              <a:t>物理机服务例如新增服务的时候，需要对服务的端口修改，</a:t>
            </a:r>
            <a:r>
              <a:rPr lang="en-US" altLang="zh-CN" sz="1200" dirty="0" err="1">
                <a:solidFill>
                  <a:srgbClr val="7F7F7F"/>
                </a:solidFill>
                <a:cs typeface="+mn-ea"/>
                <a:sym typeface="+mn-lt"/>
              </a:rPr>
              <a:t>nginx</a:t>
            </a:r>
            <a:r>
              <a:rPr lang="zh-CN" altLang="en-US" sz="1200" dirty="0">
                <a:solidFill>
                  <a:srgbClr val="7F7F7F"/>
                </a:solidFill>
                <a:cs typeface="+mn-ea"/>
                <a:sym typeface="+mn-lt"/>
              </a:rPr>
              <a:t>增加后端服务器或者是负载均衡增加后端服务器，更改步骤多，扩容效率较低</a:t>
            </a:r>
            <a:endParaRPr lang="en-US" altLang="zh-CN" sz="1200" dirty="0">
              <a:solidFill>
                <a:srgbClr val="7F7F7F"/>
              </a:solidFill>
              <a:cs typeface="+mn-ea"/>
              <a:sym typeface="+mn-lt"/>
            </a:endParaRPr>
          </a:p>
          <a:p>
            <a:pPr lvl="0" fontAlgn="base" hangingPunct="1">
              <a:lnSpc>
                <a:spcPct val="150000"/>
              </a:lnSpc>
              <a:spcBef>
                <a:spcPct val="0"/>
              </a:spcBef>
              <a:spcAft>
                <a:spcPct val="0"/>
              </a:spcAft>
              <a:defRPr/>
            </a:pPr>
            <a:endParaRPr lang="zh-CN" altLang="en-US" sz="1200" kern="1200" dirty="0">
              <a:solidFill>
                <a:srgbClr val="7F7F7F"/>
              </a:solidFill>
              <a:cs typeface="+mn-ea"/>
              <a:sym typeface="+mn-lt"/>
            </a:endParaRPr>
          </a:p>
          <a:p>
            <a:pPr lvl="0" fontAlgn="base" hangingPunct="1">
              <a:lnSpc>
                <a:spcPct val="150000"/>
              </a:lnSpc>
              <a:spcBef>
                <a:spcPct val="0"/>
              </a:spcBef>
              <a:spcAft>
                <a:spcPct val="0"/>
              </a:spcAft>
              <a:defRPr/>
            </a:pPr>
            <a:r>
              <a:rPr lang="zh-CN" altLang="en-US" sz="1200" dirty="0">
                <a:solidFill>
                  <a:srgbClr val="7F7F7F"/>
                </a:solidFill>
                <a:cs typeface="+mn-ea"/>
                <a:sym typeface="+mn-lt"/>
              </a:rPr>
              <a:t>在容器中每个</a:t>
            </a:r>
            <a:r>
              <a:rPr lang="en-US" altLang="zh-CN" sz="1200" dirty="0">
                <a:solidFill>
                  <a:srgbClr val="7F7F7F"/>
                </a:solidFill>
                <a:cs typeface="+mn-ea"/>
                <a:sym typeface="+mn-lt"/>
              </a:rPr>
              <a:t>pod </a:t>
            </a:r>
            <a:r>
              <a:rPr lang="zh-CN" altLang="en-US" sz="1200" dirty="0">
                <a:solidFill>
                  <a:srgbClr val="7F7F7F"/>
                </a:solidFill>
                <a:cs typeface="+mn-ea"/>
                <a:sym typeface="+mn-lt"/>
              </a:rPr>
              <a:t>之间的端口都是相互隔离的，不需要修改应用端口，</a:t>
            </a:r>
            <a:r>
              <a:rPr lang="en-US" altLang="zh-CN" sz="1200" dirty="0">
                <a:solidFill>
                  <a:srgbClr val="7F7F7F"/>
                </a:solidFill>
                <a:cs typeface="+mn-ea"/>
                <a:sym typeface="+mn-lt"/>
              </a:rPr>
              <a:t>SVC</a:t>
            </a:r>
            <a:r>
              <a:rPr lang="zh-CN" altLang="en-US" sz="1200" dirty="0">
                <a:solidFill>
                  <a:srgbClr val="7F7F7F"/>
                </a:solidFill>
                <a:cs typeface="+mn-ea"/>
                <a:sym typeface="+mn-lt"/>
              </a:rPr>
              <a:t>会自动管理上应用端口，域名等，对于开发来说扩容节点只需要更改一个</a:t>
            </a:r>
            <a:r>
              <a:rPr lang="en-US" altLang="zh-CN" sz="1200" dirty="0">
                <a:solidFill>
                  <a:srgbClr val="7F7F7F"/>
                </a:solidFill>
                <a:cs typeface="+mn-ea"/>
                <a:sym typeface="+mn-lt"/>
              </a:rPr>
              <a:t>pod</a:t>
            </a:r>
            <a:r>
              <a:rPr lang="zh-CN" altLang="en-US" sz="1200" dirty="0">
                <a:solidFill>
                  <a:srgbClr val="7F7F7F"/>
                </a:solidFill>
                <a:cs typeface="+mn-ea"/>
                <a:sym typeface="+mn-lt"/>
              </a:rPr>
              <a:t>数量即可，扩容效率高</a:t>
            </a:r>
            <a:endParaRPr lang="en-US" altLang="zh-CN" sz="1200" kern="1200" dirty="0">
              <a:solidFill>
                <a:srgbClr val="7F7F7F"/>
              </a:solidFill>
              <a:cs typeface="+mn-ea"/>
              <a:sym typeface="+mn-lt"/>
            </a:endParaRPr>
          </a:p>
        </p:txBody>
      </p:sp>
      <p:pic>
        <p:nvPicPr>
          <p:cNvPr id="9" name="图片 2">
            <a:extLst>
              <a:ext uri="{FF2B5EF4-FFF2-40B4-BE49-F238E27FC236}">
                <a16:creationId xmlns:a16="http://schemas.microsoft.com/office/drawing/2014/main" id="{C8E52948-BB34-8C4F-9B51-9EEE6B3E94D9}"/>
              </a:ext>
            </a:extLst>
          </p:cNvPr>
          <p:cNvPicPr>
            <a:picLocks noChangeAspect="1"/>
          </p:cNvPicPr>
          <p:nvPr/>
        </p:nvPicPr>
        <p:blipFill>
          <a:blip r:embed="rId2"/>
          <a:stretch>
            <a:fillRect/>
          </a:stretch>
        </p:blipFill>
        <p:spPr>
          <a:xfrm>
            <a:off x="5641383" y="2278137"/>
            <a:ext cx="5726747" cy="3756389"/>
          </a:xfrm>
          <a:prstGeom prst="rect">
            <a:avLst/>
          </a:prstGeom>
          <a:noFill/>
          <a:ln w="9525">
            <a:noFill/>
          </a:ln>
        </p:spPr>
      </p:pic>
      <p:pic>
        <p:nvPicPr>
          <p:cNvPr id="2" name="图片 1">
            <a:extLst>
              <a:ext uri="{FF2B5EF4-FFF2-40B4-BE49-F238E27FC236}">
                <a16:creationId xmlns:a16="http://schemas.microsoft.com/office/drawing/2014/main" id="{74E4FCF7-50E4-514C-8145-CDEB40EB20B8}"/>
              </a:ext>
            </a:extLst>
          </p:cNvPr>
          <p:cNvPicPr>
            <a:picLocks noChangeAspect="1"/>
          </p:cNvPicPr>
          <p:nvPr/>
        </p:nvPicPr>
        <p:blipFill>
          <a:blip r:embed="rId3"/>
          <a:stretch>
            <a:fillRect/>
          </a:stretch>
        </p:blipFill>
        <p:spPr>
          <a:xfrm>
            <a:off x="507213" y="2278136"/>
            <a:ext cx="4714144" cy="3933021"/>
          </a:xfrm>
          <a:prstGeom prst="rect">
            <a:avLst/>
          </a:prstGeom>
        </p:spPr>
      </p:pic>
      <p:sp>
        <p:nvSpPr>
          <p:cNvPr id="3" name="文本框 2">
            <a:extLst>
              <a:ext uri="{FF2B5EF4-FFF2-40B4-BE49-F238E27FC236}">
                <a16:creationId xmlns:a16="http://schemas.microsoft.com/office/drawing/2014/main" id="{95183CC9-B91B-E346-A8CE-CBCCAF9883F7}"/>
              </a:ext>
            </a:extLst>
          </p:cNvPr>
          <p:cNvSpPr txBox="1"/>
          <p:nvPr/>
        </p:nvSpPr>
        <p:spPr>
          <a:xfrm>
            <a:off x="597073" y="2661173"/>
            <a:ext cx="948978"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物理机架构</a:t>
            </a:r>
          </a:p>
        </p:txBody>
      </p:sp>
      <p:sp>
        <p:nvSpPr>
          <p:cNvPr id="5" name="文本框 4">
            <a:extLst>
              <a:ext uri="{FF2B5EF4-FFF2-40B4-BE49-F238E27FC236}">
                <a16:creationId xmlns:a16="http://schemas.microsoft.com/office/drawing/2014/main" id="{E3F732C1-CF1B-1C42-923F-FFC55D08B848}"/>
              </a:ext>
            </a:extLst>
          </p:cNvPr>
          <p:cNvSpPr txBox="1"/>
          <p:nvPr/>
        </p:nvSpPr>
        <p:spPr>
          <a:xfrm>
            <a:off x="5870713" y="2680884"/>
            <a:ext cx="734175" cy="309828"/>
          </a:xfrm>
          <a:prstGeom prst="rect">
            <a:avLst/>
          </a:prstGeom>
          <a:solidFill>
            <a:srgbClr val="FFFFFF"/>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K8S</a:t>
            </a: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架构</a:t>
            </a:r>
          </a:p>
        </p:txBody>
      </p:sp>
    </p:spTree>
    <p:extLst>
      <p:ext uri="{BB962C8B-B14F-4D97-AF65-F5344CB8AC3E}">
        <p14:creationId xmlns:p14="http://schemas.microsoft.com/office/powerpoint/2010/main" val="39668847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zh-CN" altLang="en-US" dirty="0"/>
              <a:t>使用</a:t>
            </a:r>
            <a:r>
              <a:rPr lang="en-US" altLang="zh-CN" dirty="0"/>
              <a:t>K8S</a:t>
            </a:r>
            <a:r>
              <a:rPr lang="zh-CN" altLang="en-US" dirty="0"/>
              <a:t>的优势</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en-US" sz="1400" dirty="0" err="1"/>
              <a:t>部署快捷</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1071562" y="1108075"/>
            <a:ext cx="10009725" cy="612091"/>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fontAlgn="base" hangingPunct="1">
              <a:lnSpc>
                <a:spcPct val="150000"/>
              </a:lnSpc>
              <a:spcBef>
                <a:spcPct val="0"/>
              </a:spcBef>
              <a:spcAft>
                <a:spcPct val="0"/>
              </a:spcAft>
              <a:defRPr/>
            </a:pPr>
            <a:r>
              <a:rPr lang="zh-CN" altLang="en-US" sz="1200" kern="1200" dirty="0">
                <a:solidFill>
                  <a:srgbClr val="7F7F7F"/>
                </a:solidFill>
                <a:cs typeface="+mn-ea"/>
                <a:sym typeface="+mn-lt"/>
              </a:rPr>
              <a:t>物理机服务器部署的流程，打包</a:t>
            </a:r>
            <a:r>
              <a:rPr lang="en-US" altLang="zh-CN" sz="1200" kern="1200" dirty="0">
                <a:solidFill>
                  <a:srgbClr val="7F7F7F"/>
                </a:solidFill>
                <a:cs typeface="+mn-ea"/>
                <a:sym typeface="Wingdings" pitchFamily="2" charset="2"/>
              </a:rPr>
              <a:t></a:t>
            </a:r>
            <a:r>
              <a:rPr lang="zh-CN" altLang="en-US" sz="1200" kern="1200" dirty="0">
                <a:solidFill>
                  <a:srgbClr val="7F7F7F"/>
                </a:solidFill>
                <a:cs typeface="+mn-ea"/>
                <a:sym typeface="Wingdings" pitchFamily="2" charset="2"/>
              </a:rPr>
              <a:t> 传包 </a:t>
            </a:r>
            <a:r>
              <a:rPr lang="en-US" altLang="zh-CN" sz="1200" kern="1200" dirty="0">
                <a:solidFill>
                  <a:srgbClr val="7F7F7F"/>
                </a:solidFill>
                <a:cs typeface="+mn-ea"/>
                <a:sym typeface="Wingdings" pitchFamily="2" charset="2"/>
              </a:rPr>
              <a:t></a:t>
            </a:r>
            <a:r>
              <a:rPr lang="zh-CN" altLang="en-US" sz="1200" kern="1200" dirty="0">
                <a:solidFill>
                  <a:srgbClr val="7F7F7F"/>
                </a:solidFill>
                <a:cs typeface="+mn-ea"/>
                <a:sym typeface="Wingdings" pitchFamily="2" charset="2"/>
              </a:rPr>
              <a:t> 停服务 </a:t>
            </a:r>
            <a:r>
              <a:rPr lang="en-US" altLang="zh-CN" sz="1200" kern="1200" dirty="0">
                <a:solidFill>
                  <a:srgbClr val="7F7F7F"/>
                </a:solidFill>
                <a:cs typeface="+mn-ea"/>
                <a:sym typeface="Wingdings" pitchFamily="2" charset="2"/>
              </a:rPr>
              <a:t></a:t>
            </a:r>
            <a:r>
              <a:rPr lang="zh-CN" altLang="en-US" sz="1200" kern="1200" dirty="0">
                <a:solidFill>
                  <a:srgbClr val="7F7F7F"/>
                </a:solidFill>
                <a:cs typeface="+mn-ea"/>
                <a:sym typeface="Wingdings" pitchFamily="2" charset="2"/>
              </a:rPr>
              <a:t> 更新包 </a:t>
            </a:r>
            <a:r>
              <a:rPr lang="en-US" altLang="zh-CN" sz="1200" kern="1200" dirty="0">
                <a:solidFill>
                  <a:srgbClr val="7F7F7F"/>
                </a:solidFill>
                <a:cs typeface="+mn-ea"/>
                <a:sym typeface="Wingdings" pitchFamily="2" charset="2"/>
              </a:rPr>
              <a:t></a:t>
            </a:r>
            <a:r>
              <a:rPr lang="zh-CN" altLang="en-US" sz="1200" kern="1200" dirty="0">
                <a:solidFill>
                  <a:srgbClr val="7F7F7F"/>
                </a:solidFill>
                <a:cs typeface="+mn-ea"/>
                <a:sym typeface="Wingdings" pitchFamily="2" charset="2"/>
              </a:rPr>
              <a:t> 起服务 </a:t>
            </a:r>
            <a:r>
              <a:rPr lang="en-US" altLang="zh-CN" sz="1200" kern="1200" dirty="0">
                <a:solidFill>
                  <a:srgbClr val="7F7F7F"/>
                </a:solidFill>
                <a:cs typeface="+mn-ea"/>
                <a:sym typeface="Wingdings" pitchFamily="2" charset="2"/>
              </a:rPr>
              <a:t></a:t>
            </a:r>
            <a:r>
              <a:rPr lang="zh-CN" altLang="en-US" sz="1200" kern="1200" dirty="0">
                <a:solidFill>
                  <a:srgbClr val="7F7F7F"/>
                </a:solidFill>
                <a:cs typeface="+mn-ea"/>
                <a:sym typeface="Wingdings" pitchFamily="2" charset="2"/>
              </a:rPr>
              <a:t> 验证    回滚的时候也需要停服和启动服务之类的</a:t>
            </a:r>
            <a:endParaRPr lang="en-US" altLang="zh-CN" sz="1200" kern="1200" dirty="0">
              <a:solidFill>
                <a:srgbClr val="7F7F7F"/>
              </a:solidFill>
              <a:cs typeface="+mn-ea"/>
              <a:sym typeface="Wingdings" pitchFamily="2" charset="2"/>
            </a:endParaRPr>
          </a:p>
          <a:p>
            <a:pPr lvl="0" fontAlgn="base" hangingPunct="1">
              <a:lnSpc>
                <a:spcPct val="150000"/>
              </a:lnSpc>
              <a:spcBef>
                <a:spcPct val="0"/>
              </a:spcBef>
              <a:spcAft>
                <a:spcPct val="0"/>
              </a:spcAft>
              <a:defRPr/>
            </a:pPr>
            <a:r>
              <a:rPr lang="en-US" altLang="zh-CN" sz="1200" kern="1200" dirty="0">
                <a:solidFill>
                  <a:srgbClr val="7F7F7F"/>
                </a:solidFill>
                <a:cs typeface="+mn-ea"/>
                <a:sym typeface="+mn-lt"/>
              </a:rPr>
              <a:t>K8S</a:t>
            </a:r>
            <a:r>
              <a:rPr lang="zh-CN" altLang="en-US" sz="1200" kern="1200" dirty="0">
                <a:solidFill>
                  <a:srgbClr val="7F7F7F"/>
                </a:solidFill>
                <a:cs typeface="+mn-ea"/>
                <a:sym typeface="+mn-lt"/>
              </a:rPr>
              <a:t>部署服务的流程，构建镜像 </a:t>
            </a:r>
            <a:r>
              <a:rPr lang="en-US" altLang="zh-CN" sz="1200" kern="1200" dirty="0">
                <a:solidFill>
                  <a:srgbClr val="7F7F7F"/>
                </a:solidFill>
                <a:cs typeface="+mn-ea"/>
                <a:sym typeface="Wingdings" pitchFamily="2" charset="2"/>
              </a:rPr>
              <a:t></a:t>
            </a:r>
            <a:r>
              <a:rPr lang="zh-CN" altLang="en-US" sz="1200" kern="1200" dirty="0">
                <a:solidFill>
                  <a:srgbClr val="7F7F7F"/>
                </a:solidFill>
                <a:cs typeface="+mn-ea"/>
                <a:sym typeface="Wingdings" pitchFamily="2" charset="2"/>
              </a:rPr>
              <a:t> 推送镜像 </a:t>
            </a:r>
            <a:r>
              <a:rPr lang="en-US" altLang="zh-CN" sz="1200" kern="1200" dirty="0">
                <a:solidFill>
                  <a:srgbClr val="7F7F7F"/>
                </a:solidFill>
                <a:cs typeface="+mn-ea"/>
                <a:sym typeface="Wingdings" pitchFamily="2" charset="2"/>
              </a:rPr>
              <a:t></a:t>
            </a:r>
            <a:r>
              <a:rPr lang="zh-CN" altLang="en-US" sz="1200" kern="1200" dirty="0">
                <a:solidFill>
                  <a:srgbClr val="7F7F7F"/>
                </a:solidFill>
                <a:cs typeface="+mn-ea"/>
                <a:sym typeface="Wingdings" pitchFamily="2" charset="2"/>
              </a:rPr>
              <a:t> 部署 </a:t>
            </a:r>
            <a:r>
              <a:rPr lang="en-US" altLang="zh-CN" sz="1200" kern="1200" dirty="0">
                <a:solidFill>
                  <a:srgbClr val="7F7F7F"/>
                </a:solidFill>
                <a:cs typeface="+mn-ea"/>
                <a:sym typeface="Wingdings" pitchFamily="2" charset="2"/>
              </a:rPr>
              <a:t></a:t>
            </a:r>
            <a:r>
              <a:rPr lang="zh-CN" altLang="en-US" sz="1200" kern="1200" dirty="0">
                <a:solidFill>
                  <a:srgbClr val="7F7F7F"/>
                </a:solidFill>
                <a:cs typeface="+mn-ea"/>
                <a:sym typeface="Wingdings" pitchFamily="2" charset="2"/>
              </a:rPr>
              <a:t> 验证       回滚只需要更改镜像</a:t>
            </a:r>
            <a:r>
              <a:rPr lang="en-US" altLang="zh-CN" sz="1200" kern="1200" dirty="0">
                <a:solidFill>
                  <a:srgbClr val="7F7F7F"/>
                </a:solidFill>
                <a:cs typeface="+mn-ea"/>
                <a:sym typeface="Wingdings" pitchFamily="2" charset="2"/>
              </a:rPr>
              <a:t>tag</a:t>
            </a:r>
            <a:r>
              <a:rPr lang="zh-CN" altLang="en-US" sz="1200" kern="1200" dirty="0">
                <a:solidFill>
                  <a:srgbClr val="7F7F7F"/>
                </a:solidFill>
                <a:cs typeface="+mn-ea"/>
                <a:sym typeface="Wingdings" pitchFamily="2" charset="2"/>
              </a:rPr>
              <a:t>，或者直接点击回滚就可以</a:t>
            </a:r>
            <a:endParaRPr lang="zh-CN" altLang="en-US" sz="1200" kern="1200" dirty="0">
              <a:solidFill>
                <a:srgbClr val="7F7F7F"/>
              </a:solidFill>
              <a:cs typeface="+mn-ea"/>
              <a:sym typeface="+mn-lt"/>
            </a:endParaRPr>
          </a:p>
        </p:txBody>
      </p:sp>
      <p:pic>
        <p:nvPicPr>
          <p:cNvPr id="3" name="图片 2">
            <a:extLst>
              <a:ext uri="{FF2B5EF4-FFF2-40B4-BE49-F238E27FC236}">
                <a16:creationId xmlns:a16="http://schemas.microsoft.com/office/drawing/2014/main" id="{A51A183B-471C-1944-82B3-1339EE88AEC0}"/>
              </a:ext>
            </a:extLst>
          </p:cNvPr>
          <p:cNvPicPr>
            <a:picLocks noChangeAspect="1"/>
          </p:cNvPicPr>
          <p:nvPr/>
        </p:nvPicPr>
        <p:blipFill>
          <a:blip r:embed="rId2"/>
          <a:stretch>
            <a:fillRect/>
          </a:stretch>
        </p:blipFill>
        <p:spPr>
          <a:xfrm>
            <a:off x="6355195" y="2258991"/>
            <a:ext cx="4403754" cy="3956672"/>
          </a:xfrm>
          <a:prstGeom prst="rect">
            <a:avLst/>
          </a:prstGeom>
        </p:spPr>
      </p:pic>
      <p:pic>
        <p:nvPicPr>
          <p:cNvPr id="4" name="图片 3">
            <a:extLst>
              <a:ext uri="{FF2B5EF4-FFF2-40B4-BE49-F238E27FC236}">
                <a16:creationId xmlns:a16="http://schemas.microsoft.com/office/drawing/2014/main" id="{35861B43-11BA-DB44-AC15-0C2BAE6EC170}"/>
              </a:ext>
            </a:extLst>
          </p:cNvPr>
          <p:cNvPicPr>
            <a:picLocks noChangeAspect="1"/>
          </p:cNvPicPr>
          <p:nvPr/>
        </p:nvPicPr>
        <p:blipFill>
          <a:blip r:embed="rId3"/>
          <a:stretch>
            <a:fillRect/>
          </a:stretch>
        </p:blipFill>
        <p:spPr>
          <a:xfrm>
            <a:off x="507213" y="2190749"/>
            <a:ext cx="4611280" cy="4024913"/>
          </a:xfrm>
          <a:prstGeom prst="rect">
            <a:avLst/>
          </a:prstGeom>
        </p:spPr>
      </p:pic>
    </p:spTree>
    <p:extLst>
      <p:ext uri="{BB962C8B-B14F-4D97-AF65-F5344CB8AC3E}">
        <p14:creationId xmlns:p14="http://schemas.microsoft.com/office/powerpoint/2010/main" val="394932117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zh-CN" altLang="en-US" dirty="0"/>
              <a:t>使用</a:t>
            </a:r>
            <a:r>
              <a:rPr lang="en-US" altLang="zh-CN" dirty="0"/>
              <a:t>K8S</a:t>
            </a:r>
            <a:r>
              <a:rPr lang="zh-CN" altLang="en-US" dirty="0"/>
              <a:t>的优势</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节点故障自动迁移</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1071562" y="1108075"/>
            <a:ext cx="10009725" cy="610488"/>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fontAlgn="base" hangingPunct="1">
              <a:lnSpc>
                <a:spcPct val="150000"/>
              </a:lnSpc>
              <a:spcBef>
                <a:spcPct val="0"/>
              </a:spcBef>
              <a:spcAft>
                <a:spcPct val="0"/>
              </a:spcAft>
              <a:defRPr/>
            </a:pPr>
            <a:r>
              <a:rPr lang="zh-CN" altLang="en-US" sz="1200" kern="1200" dirty="0">
                <a:solidFill>
                  <a:srgbClr val="7F7F7F"/>
                </a:solidFill>
                <a:cs typeface="+mn-ea"/>
                <a:sym typeface="+mn-lt"/>
              </a:rPr>
              <a:t>物理机出现节点故障之后，运行在该节点的服务，无法自动迁移到另外一台节点</a:t>
            </a:r>
            <a:endParaRPr lang="en-US" altLang="zh-CN" sz="1200" kern="1200" dirty="0">
              <a:solidFill>
                <a:srgbClr val="7F7F7F"/>
              </a:solidFill>
              <a:cs typeface="+mn-ea"/>
              <a:sym typeface="+mn-lt"/>
            </a:endParaRPr>
          </a:p>
          <a:p>
            <a:pPr lvl="0" fontAlgn="base" hangingPunct="1">
              <a:lnSpc>
                <a:spcPct val="150000"/>
              </a:lnSpc>
              <a:spcBef>
                <a:spcPct val="0"/>
              </a:spcBef>
              <a:spcAft>
                <a:spcPct val="0"/>
              </a:spcAft>
              <a:defRPr/>
            </a:pPr>
            <a:r>
              <a:rPr lang="en-US" altLang="zh-CN" sz="1200" kern="1200" dirty="0">
                <a:solidFill>
                  <a:srgbClr val="7F7F7F"/>
                </a:solidFill>
                <a:cs typeface="+mn-ea"/>
                <a:sym typeface="+mn-lt"/>
              </a:rPr>
              <a:t>K8S</a:t>
            </a:r>
            <a:r>
              <a:rPr lang="zh-CN" altLang="en-US" sz="1200" kern="1200" dirty="0">
                <a:solidFill>
                  <a:srgbClr val="7F7F7F"/>
                </a:solidFill>
                <a:cs typeface="+mn-ea"/>
                <a:sym typeface="+mn-lt"/>
              </a:rPr>
              <a:t> 出现节点故障之后，运行在该节点的服务，会自动迁移到另外一台节点</a:t>
            </a:r>
          </a:p>
        </p:txBody>
      </p:sp>
      <p:pic>
        <p:nvPicPr>
          <p:cNvPr id="2" name="图片 1">
            <a:extLst>
              <a:ext uri="{FF2B5EF4-FFF2-40B4-BE49-F238E27FC236}">
                <a16:creationId xmlns:a16="http://schemas.microsoft.com/office/drawing/2014/main" id="{AD4E607E-0868-3741-AD1F-E8A93E8C350F}"/>
              </a:ext>
            </a:extLst>
          </p:cNvPr>
          <p:cNvPicPr>
            <a:picLocks noChangeAspect="1"/>
          </p:cNvPicPr>
          <p:nvPr/>
        </p:nvPicPr>
        <p:blipFill>
          <a:blip r:embed="rId2"/>
          <a:stretch>
            <a:fillRect/>
          </a:stretch>
        </p:blipFill>
        <p:spPr>
          <a:xfrm>
            <a:off x="6575504" y="2292349"/>
            <a:ext cx="4662042" cy="3742177"/>
          </a:xfrm>
          <a:prstGeom prst="rect">
            <a:avLst/>
          </a:prstGeom>
        </p:spPr>
      </p:pic>
      <p:pic>
        <p:nvPicPr>
          <p:cNvPr id="4" name="图片 3">
            <a:extLst>
              <a:ext uri="{FF2B5EF4-FFF2-40B4-BE49-F238E27FC236}">
                <a16:creationId xmlns:a16="http://schemas.microsoft.com/office/drawing/2014/main" id="{D7ABD0C3-586B-5348-9132-9EEFFC733E32}"/>
              </a:ext>
            </a:extLst>
          </p:cNvPr>
          <p:cNvPicPr>
            <a:picLocks noChangeAspect="1"/>
          </p:cNvPicPr>
          <p:nvPr/>
        </p:nvPicPr>
        <p:blipFill>
          <a:blip r:embed="rId3"/>
          <a:stretch>
            <a:fillRect/>
          </a:stretch>
        </p:blipFill>
        <p:spPr>
          <a:xfrm>
            <a:off x="507212" y="2292349"/>
            <a:ext cx="5234155" cy="3742176"/>
          </a:xfrm>
          <a:prstGeom prst="rect">
            <a:avLst/>
          </a:prstGeom>
        </p:spPr>
      </p:pic>
    </p:spTree>
    <p:extLst>
      <p:ext uri="{BB962C8B-B14F-4D97-AF65-F5344CB8AC3E}">
        <p14:creationId xmlns:p14="http://schemas.microsoft.com/office/powerpoint/2010/main" val="39116641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目录样式示例B"/>
          <p:cNvSpPr txBox="1">
            <a:spLocks noGrp="1"/>
          </p:cNvSpPr>
          <p:nvPr>
            <p:ph type="title"/>
          </p:nvPr>
        </p:nvSpPr>
        <p:spPr>
          <a:prstGeom prst="rect">
            <a:avLst/>
          </a:prstGeom>
        </p:spPr>
        <p:txBody>
          <a:bodyPr/>
          <a:lstStyle>
            <a:lvl1pPr defTabSz="804672">
              <a:defRPr sz="2112"/>
            </a:lvl1pPr>
          </a:lstStyle>
          <a:p>
            <a:r>
              <a:rPr lang="en" dirty="0"/>
              <a:t>K8S分享</a:t>
            </a:r>
          </a:p>
        </p:txBody>
      </p:sp>
      <p:sp>
        <p:nvSpPr>
          <p:cNvPr id="19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178" name="线条"/>
          <p:cNvSpPr/>
          <p:nvPr/>
        </p:nvSpPr>
        <p:spPr>
          <a:xfrm>
            <a:off x="3330952" y="2653389"/>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79" name="线条"/>
          <p:cNvSpPr/>
          <p:nvPr/>
        </p:nvSpPr>
        <p:spPr>
          <a:xfrm>
            <a:off x="3330952" y="3393383"/>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0" name="线条"/>
          <p:cNvSpPr/>
          <p:nvPr/>
        </p:nvSpPr>
        <p:spPr>
          <a:xfrm>
            <a:off x="3330952" y="4133377"/>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1" name="线条"/>
          <p:cNvSpPr/>
          <p:nvPr/>
        </p:nvSpPr>
        <p:spPr>
          <a:xfrm>
            <a:off x="3330952" y="4873371"/>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6" name="点击编辑目录标题A#16"/>
          <p:cNvSpPr txBox="1"/>
          <p:nvPr/>
        </p:nvSpPr>
        <p:spPr>
          <a:xfrm>
            <a:off x="4158392" y="2114745"/>
            <a:ext cx="2020744"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Docker</a:t>
            </a:r>
            <a:r>
              <a:rPr lang="zh-CN" altLang="en-US" dirty="0"/>
              <a:t>的概念与优势</a:t>
            </a:r>
            <a:endParaRPr dirty="0"/>
          </a:p>
        </p:txBody>
      </p:sp>
      <p:sp>
        <p:nvSpPr>
          <p:cNvPr id="187" name="点击编辑目录标题B#16"/>
          <p:cNvSpPr txBox="1"/>
          <p:nvPr/>
        </p:nvSpPr>
        <p:spPr>
          <a:xfrm>
            <a:off x="4158392" y="2851345"/>
            <a:ext cx="1722585"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a:t>
            </a:r>
            <a:r>
              <a:rPr lang="zh-CN" altLang="en-US" dirty="0"/>
              <a:t>的概念与优势</a:t>
            </a:r>
            <a:endParaRPr dirty="0"/>
          </a:p>
        </p:txBody>
      </p:sp>
      <p:sp>
        <p:nvSpPr>
          <p:cNvPr id="188" name="点击编辑目录标题C#16"/>
          <p:cNvSpPr txBox="1"/>
          <p:nvPr/>
        </p:nvSpPr>
        <p:spPr>
          <a:xfrm>
            <a:off x="4152786" y="3587945"/>
            <a:ext cx="1342673"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a:t>
            </a:r>
            <a:r>
              <a:rPr lang="zh-CN" altLang="en-US" dirty="0"/>
              <a:t> 资源类型</a:t>
            </a:r>
            <a:endParaRPr dirty="0"/>
          </a:p>
        </p:txBody>
      </p:sp>
      <p:sp>
        <p:nvSpPr>
          <p:cNvPr id="189" name="点击编辑目录标题D#16"/>
          <p:cNvSpPr txBox="1"/>
          <p:nvPr/>
        </p:nvSpPr>
        <p:spPr>
          <a:xfrm>
            <a:off x="4152786" y="4329732"/>
            <a:ext cx="1770676"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 </a:t>
            </a:r>
            <a:r>
              <a:rPr lang="zh-CN" altLang="en-US" dirty="0"/>
              <a:t>自动扩展</a:t>
            </a:r>
            <a:r>
              <a:rPr lang="en-US" altLang="zh-CN" dirty="0"/>
              <a:t>HPA</a:t>
            </a:r>
          </a:p>
        </p:txBody>
      </p:sp>
      <p:sp>
        <p:nvSpPr>
          <p:cNvPr id="195" name="04"/>
          <p:cNvSpPr/>
          <p:nvPr/>
        </p:nvSpPr>
        <p:spPr>
          <a:xfrm>
            <a:off x="3532012" y="4303092"/>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04</a:t>
            </a:r>
          </a:p>
        </p:txBody>
      </p:sp>
      <p:sp>
        <p:nvSpPr>
          <p:cNvPr id="16" name="线条">
            <a:extLst>
              <a:ext uri="{FF2B5EF4-FFF2-40B4-BE49-F238E27FC236}">
                <a16:creationId xmlns:a16="http://schemas.microsoft.com/office/drawing/2014/main" id="{EF72A360-1C43-5545-8A82-617ADF9C2882}"/>
              </a:ext>
            </a:extLst>
          </p:cNvPr>
          <p:cNvSpPr/>
          <p:nvPr/>
        </p:nvSpPr>
        <p:spPr>
          <a:xfrm>
            <a:off x="3330952" y="5505275"/>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7" name="04">
            <a:extLst>
              <a:ext uri="{FF2B5EF4-FFF2-40B4-BE49-F238E27FC236}">
                <a16:creationId xmlns:a16="http://schemas.microsoft.com/office/drawing/2014/main" id="{B0CD9F87-75FB-0F40-92B6-511F3D115559}"/>
              </a:ext>
            </a:extLst>
          </p:cNvPr>
          <p:cNvSpPr/>
          <p:nvPr/>
        </p:nvSpPr>
        <p:spPr>
          <a:xfrm>
            <a:off x="3532012" y="4996165"/>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5</a:t>
            </a:r>
            <a:endParaRPr dirty="0">
              <a:solidFill>
                <a:schemeClr val="bg2">
                  <a:lumMod val="10000"/>
                </a:schemeClr>
              </a:solidFill>
            </a:endParaRPr>
          </a:p>
        </p:txBody>
      </p:sp>
      <p:sp>
        <p:nvSpPr>
          <p:cNvPr id="19" name="点击编辑目录标题D#16">
            <a:extLst>
              <a:ext uri="{FF2B5EF4-FFF2-40B4-BE49-F238E27FC236}">
                <a16:creationId xmlns:a16="http://schemas.microsoft.com/office/drawing/2014/main" id="{4A3750F0-9040-5D4F-A8A1-082D991FA32E}"/>
              </a:ext>
            </a:extLst>
          </p:cNvPr>
          <p:cNvSpPr txBox="1"/>
          <p:nvPr/>
        </p:nvSpPr>
        <p:spPr>
          <a:xfrm>
            <a:off x="4152786" y="5062403"/>
            <a:ext cx="913068"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zh-CN" altLang="en-US" dirty="0"/>
              <a:t>灵魂拷问</a:t>
            </a:r>
          </a:p>
        </p:txBody>
      </p:sp>
      <p:sp>
        <p:nvSpPr>
          <p:cNvPr id="21" name="03">
            <a:extLst>
              <a:ext uri="{FF2B5EF4-FFF2-40B4-BE49-F238E27FC236}">
                <a16:creationId xmlns:a16="http://schemas.microsoft.com/office/drawing/2014/main" id="{EC95F481-7343-4844-A58F-1127853EE81F}"/>
              </a:ext>
            </a:extLst>
          </p:cNvPr>
          <p:cNvSpPr/>
          <p:nvPr/>
        </p:nvSpPr>
        <p:spPr>
          <a:xfrm>
            <a:off x="3532012" y="2081377"/>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1</a:t>
            </a:r>
            <a:endParaRPr dirty="0">
              <a:solidFill>
                <a:schemeClr val="bg2">
                  <a:lumMod val="10000"/>
                </a:schemeClr>
              </a:solidFill>
            </a:endParaRPr>
          </a:p>
        </p:txBody>
      </p:sp>
      <p:sp>
        <p:nvSpPr>
          <p:cNvPr id="22" name="01">
            <a:extLst>
              <a:ext uri="{FF2B5EF4-FFF2-40B4-BE49-F238E27FC236}">
                <a16:creationId xmlns:a16="http://schemas.microsoft.com/office/drawing/2014/main" id="{290E1520-B309-634D-9F53-C8F1C6C16C0E}"/>
              </a:ext>
            </a:extLst>
          </p:cNvPr>
          <p:cNvSpPr/>
          <p:nvPr/>
        </p:nvSpPr>
        <p:spPr>
          <a:xfrm>
            <a:off x="3532012" y="3594574"/>
            <a:ext cx="375164" cy="375164"/>
          </a:xfrm>
          <a:prstGeom prst="roundRect">
            <a:avLst>
              <a:gd name="adj" fmla="val 50000"/>
            </a:avLst>
          </a:prstGeom>
          <a:solidFill>
            <a:srgbClr val="1E5096"/>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t>0</a:t>
            </a:r>
            <a:r>
              <a:rPr lang="en-US" altLang="zh-CN" dirty="0"/>
              <a:t>3</a:t>
            </a:r>
            <a:endParaRPr dirty="0"/>
          </a:p>
        </p:txBody>
      </p:sp>
      <p:sp>
        <p:nvSpPr>
          <p:cNvPr id="23" name="03">
            <a:extLst>
              <a:ext uri="{FF2B5EF4-FFF2-40B4-BE49-F238E27FC236}">
                <a16:creationId xmlns:a16="http://schemas.microsoft.com/office/drawing/2014/main" id="{DFA61BC5-5237-3346-BEBF-611797652019}"/>
              </a:ext>
            </a:extLst>
          </p:cNvPr>
          <p:cNvSpPr/>
          <p:nvPr/>
        </p:nvSpPr>
        <p:spPr>
          <a:xfrm>
            <a:off x="3532012" y="2836416"/>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2</a:t>
            </a:r>
            <a:endParaRPr dirty="0">
              <a:solidFill>
                <a:schemeClr val="bg2">
                  <a:lumMod val="10000"/>
                </a:schemeClr>
              </a:solidFill>
            </a:endParaRPr>
          </a:p>
        </p:txBody>
      </p:sp>
    </p:spTree>
    <p:extLst>
      <p:ext uri="{BB962C8B-B14F-4D97-AF65-F5344CB8AC3E}">
        <p14:creationId xmlns:p14="http://schemas.microsoft.com/office/powerpoint/2010/main" val="392702157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点击编辑标题#S42"/>
          <p:cNvSpPr txBox="1">
            <a:spLocks noGrp="1"/>
          </p:cNvSpPr>
          <p:nvPr>
            <p:ph type="title"/>
          </p:nvPr>
        </p:nvSpPr>
        <p:spPr>
          <a:prstGeom prst="rect">
            <a:avLst/>
          </a:prstGeom>
        </p:spPr>
        <p:txBody>
          <a:bodyPr/>
          <a:lstStyle/>
          <a:p>
            <a:r>
              <a:rPr lang="en-US" altLang="zh-CN" dirty="0"/>
              <a:t>K8S</a:t>
            </a:r>
            <a:r>
              <a:rPr lang="zh-CN" altLang="en-US" dirty="0"/>
              <a:t>资源类型</a:t>
            </a:r>
            <a:endParaRPr dirty="0"/>
          </a:p>
        </p:txBody>
      </p:sp>
      <p:sp>
        <p:nvSpPr>
          <p:cNvPr id="467" name="点击编辑副标题#12"/>
          <p:cNvSpPr txBox="1">
            <a:spLocks noGrp="1"/>
          </p:cNvSpPr>
          <p:nvPr>
            <p:ph type="body" sz="quarter" idx="21"/>
          </p:nvPr>
        </p:nvSpPr>
        <p:spPr>
          <a:xfrm>
            <a:off x="507213" y="823474"/>
            <a:ext cx="9783100" cy="235962"/>
          </a:xfrm>
          <a:prstGeom prst="rect">
            <a:avLst/>
          </a:prstGeom>
        </p:spPr>
        <p:txBody>
          <a:bodyPr/>
          <a:lstStyle/>
          <a:p>
            <a:r>
              <a:rPr lang="en-US" altLang="zh-CN" dirty="0"/>
              <a:t>K8S</a:t>
            </a:r>
            <a:r>
              <a:rPr lang="zh-CN" altLang="en-US" dirty="0"/>
              <a:t>常用的资源类型</a:t>
            </a:r>
            <a:endParaRPr dirty="0"/>
          </a:p>
        </p:txBody>
      </p:sp>
      <p:sp>
        <p:nvSpPr>
          <p:cNvPr id="489"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pic>
        <p:nvPicPr>
          <p:cNvPr id="468" name="Picture Placeholder 4" descr="Picture Placeholder 4"/>
          <p:cNvPicPr>
            <a:picLocks noChangeAspect="1"/>
          </p:cNvPicPr>
          <p:nvPr/>
        </p:nvPicPr>
        <p:blipFill>
          <a:blip r:embed="rId2"/>
          <a:srcRect/>
          <a:stretch>
            <a:fillRect/>
          </a:stretch>
        </p:blipFill>
        <p:spPr>
          <a:xfrm>
            <a:off x="86143" y="1562810"/>
            <a:ext cx="1405446" cy="1405446"/>
          </a:xfrm>
          <a:prstGeom prst="rect">
            <a:avLst/>
          </a:prstGeom>
          <a:ln w="3175">
            <a:miter lim="400000"/>
          </a:ln>
        </p:spPr>
      </p:pic>
      <p:pic>
        <p:nvPicPr>
          <p:cNvPr id="469" name="Picture Placeholder 20" descr="Picture Placeholder 20"/>
          <p:cNvPicPr>
            <a:picLocks noChangeAspect="1"/>
          </p:cNvPicPr>
          <p:nvPr/>
        </p:nvPicPr>
        <p:blipFill>
          <a:blip r:embed="rId2"/>
          <a:srcRect/>
          <a:stretch>
            <a:fillRect/>
          </a:stretch>
        </p:blipFill>
        <p:spPr>
          <a:xfrm>
            <a:off x="1752086" y="1580044"/>
            <a:ext cx="1405447" cy="1405447"/>
          </a:xfrm>
          <a:prstGeom prst="rect">
            <a:avLst/>
          </a:prstGeom>
          <a:ln w="3175">
            <a:miter lim="400000"/>
          </a:ln>
        </p:spPr>
      </p:pic>
      <p:pic>
        <p:nvPicPr>
          <p:cNvPr id="470" name="Picture Placeholder 21" descr="Picture Placeholder 21"/>
          <p:cNvPicPr>
            <a:picLocks noChangeAspect="1"/>
          </p:cNvPicPr>
          <p:nvPr/>
        </p:nvPicPr>
        <p:blipFill>
          <a:blip r:embed="rId2"/>
          <a:srcRect r="274"/>
          <a:stretch>
            <a:fillRect/>
          </a:stretch>
        </p:blipFill>
        <p:spPr>
          <a:xfrm>
            <a:off x="3549896" y="1593869"/>
            <a:ext cx="1405448" cy="1409323"/>
          </a:xfrm>
          <a:prstGeom prst="rect">
            <a:avLst/>
          </a:prstGeom>
          <a:ln w="3175">
            <a:miter lim="400000"/>
          </a:ln>
        </p:spPr>
      </p:pic>
      <p:pic>
        <p:nvPicPr>
          <p:cNvPr id="471" name="Picture Placeholder 22" descr="Picture Placeholder 22"/>
          <p:cNvPicPr>
            <a:picLocks noChangeAspect="1"/>
          </p:cNvPicPr>
          <p:nvPr/>
        </p:nvPicPr>
        <p:blipFill>
          <a:blip r:embed="rId2"/>
          <a:srcRect/>
          <a:stretch>
            <a:fillRect/>
          </a:stretch>
        </p:blipFill>
        <p:spPr>
          <a:xfrm>
            <a:off x="5347707" y="1593869"/>
            <a:ext cx="1405447" cy="1405447"/>
          </a:xfrm>
          <a:prstGeom prst="rect">
            <a:avLst/>
          </a:prstGeom>
          <a:ln w="3175">
            <a:miter lim="400000"/>
          </a:ln>
        </p:spPr>
      </p:pic>
      <p:pic>
        <p:nvPicPr>
          <p:cNvPr id="472" name="Picture Placeholder 23" descr="Picture Placeholder 23"/>
          <p:cNvPicPr>
            <a:picLocks noChangeAspect="1"/>
          </p:cNvPicPr>
          <p:nvPr/>
        </p:nvPicPr>
        <p:blipFill>
          <a:blip r:embed="rId2"/>
          <a:srcRect/>
          <a:stretch>
            <a:fillRect/>
          </a:stretch>
        </p:blipFill>
        <p:spPr>
          <a:xfrm>
            <a:off x="7147834" y="1580044"/>
            <a:ext cx="1419271" cy="1419271"/>
          </a:xfrm>
          <a:prstGeom prst="rect">
            <a:avLst/>
          </a:prstGeom>
          <a:ln w="3175">
            <a:miter lim="400000"/>
          </a:ln>
        </p:spPr>
      </p:pic>
      <p:pic>
        <p:nvPicPr>
          <p:cNvPr id="473" name="Picture Placeholder 24" descr="Picture Placeholder 24"/>
          <p:cNvPicPr>
            <a:picLocks noChangeAspect="1"/>
          </p:cNvPicPr>
          <p:nvPr/>
        </p:nvPicPr>
        <p:blipFill>
          <a:blip r:embed="rId2"/>
          <a:srcRect/>
          <a:stretch>
            <a:fillRect/>
          </a:stretch>
        </p:blipFill>
        <p:spPr>
          <a:xfrm>
            <a:off x="8940575" y="1580045"/>
            <a:ext cx="1419270" cy="1419270"/>
          </a:xfrm>
          <a:prstGeom prst="rect">
            <a:avLst/>
          </a:prstGeom>
          <a:ln w="3175">
            <a:miter lim="400000"/>
          </a:ln>
        </p:spPr>
      </p:pic>
      <p:sp>
        <p:nvSpPr>
          <p:cNvPr id="474" name="Rectangle 15"/>
          <p:cNvSpPr txBox="1"/>
          <p:nvPr/>
        </p:nvSpPr>
        <p:spPr>
          <a:xfrm>
            <a:off x="3364576" y="5291987"/>
            <a:ext cx="5462848" cy="47570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p>
            <a:pPr algn="ctr">
              <a:defRPr sz="1200"/>
            </a:pPr>
            <a:r>
              <a:rPr lang="en-US" altLang="zh-CN" dirty="0"/>
              <a:t>K8S</a:t>
            </a:r>
            <a:r>
              <a:rPr lang="zh-CN" altLang="en-US" dirty="0"/>
              <a:t>集群中最小的单位是</a:t>
            </a:r>
            <a:r>
              <a:rPr lang="en-US" altLang="zh-CN" dirty="0"/>
              <a:t>pods</a:t>
            </a:r>
          </a:p>
          <a:p>
            <a:pPr algn="ctr">
              <a:defRPr sz="1200"/>
            </a:pPr>
            <a:r>
              <a:rPr lang="en-US" dirty="0" err="1"/>
              <a:t>一个pod可以包含多个容器</a:t>
            </a:r>
            <a:endParaRPr dirty="0"/>
          </a:p>
        </p:txBody>
      </p:sp>
      <p:sp>
        <p:nvSpPr>
          <p:cNvPr id="475" name="点击编辑内容标题#18"/>
          <p:cNvSpPr txBox="1"/>
          <p:nvPr/>
        </p:nvSpPr>
        <p:spPr>
          <a:xfrm>
            <a:off x="3556000" y="4706809"/>
            <a:ext cx="5080000" cy="32829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defTabSz="228600">
              <a:lnSpc>
                <a:spcPct val="100000"/>
              </a:lnSpc>
              <a:defRPr sz="1800">
                <a:solidFill>
                  <a:srgbClr val="042765"/>
                </a:solidFill>
                <a:latin typeface="Arial"/>
                <a:ea typeface="Arial"/>
                <a:cs typeface="Arial"/>
                <a:sym typeface="Arial"/>
              </a:defRPr>
            </a:lvl1pPr>
          </a:lstStyle>
          <a:p>
            <a:r>
              <a:rPr lang="en-US" altLang="zh-CN" dirty="0"/>
              <a:t>K8S</a:t>
            </a:r>
            <a:r>
              <a:rPr lang="zh-CN" altLang="en-US" dirty="0"/>
              <a:t>常用的容器资源类型</a:t>
            </a:r>
            <a:endParaRPr dirty="0"/>
          </a:p>
        </p:txBody>
      </p:sp>
      <p:sp>
        <p:nvSpPr>
          <p:cNvPr id="476" name="直线连接符 4"/>
          <p:cNvSpPr/>
          <p:nvPr/>
        </p:nvSpPr>
        <p:spPr>
          <a:xfrm>
            <a:off x="5967420" y="5151799"/>
            <a:ext cx="253174" cy="0"/>
          </a:xfrm>
          <a:prstGeom prst="line">
            <a:avLst/>
          </a:prstGeom>
          <a:ln w="19050">
            <a:solidFill>
              <a:srgbClr val="2267AD"/>
            </a:solidFill>
            <a:miter lim="400000"/>
          </a:ln>
        </p:spPr>
        <p:txBody>
          <a:bodyPr lIns="45719" rIns="45719"/>
          <a:lstStyle/>
          <a:p>
            <a:pPr>
              <a:lnSpc>
                <a:spcPct val="100000"/>
              </a:lnSpc>
              <a:defRPr sz="1800">
                <a:solidFill>
                  <a:srgbClr val="000000"/>
                </a:solidFill>
                <a:latin typeface="等线"/>
                <a:ea typeface="等线"/>
                <a:cs typeface="等线"/>
                <a:sym typeface="等线"/>
              </a:defRPr>
            </a:pPr>
            <a:endParaRPr/>
          </a:p>
        </p:txBody>
      </p:sp>
      <p:sp>
        <p:nvSpPr>
          <p:cNvPr id="477" name="文本框 18"/>
          <p:cNvSpPr txBox="1"/>
          <p:nvPr/>
        </p:nvSpPr>
        <p:spPr>
          <a:xfrm>
            <a:off x="30448" y="3232091"/>
            <a:ext cx="1588324"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zh-CN" altLang="en-US" dirty="0"/>
              <a:t>无状态应用</a:t>
            </a:r>
            <a:endParaRPr dirty="0"/>
          </a:p>
        </p:txBody>
      </p:sp>
      <p:sp>
        <p:nvSpPr>
          <p:cNvPr id="478" name="文本框 19"/>
          <p:cNvSpPr txBox="1"/>
          <p:nvPr/>
        </p:nvSpPr>
        <p:spPr>
          <a:xfrm>
            <a:off x="34358" y="3592207"/>
            <a:ext cx="1587501" cy="44031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管理的</a:t>
            </a:r>
            <a:r>
              <a:rPr lang="en" altLang="zh-CN" dirty="0"/>
              <a:t>Pod</a:t>
            </a:r>
            <a:r>
              <a:rPr lang="zh-CN" altLang="en-US" dirty="0"/>
              <a:t>的</a:t>
            </a:r>
            <a:r>
              <a:rPr lang="en" altLang="zh-CN" dirty="0"/>
              <a:t>IP</a:t>
            </a:r>
            <a:r>
              <a:rPr lang="zh-CN" altLang="en" dirty="0"/>
              <a:t>、</a:t>
            </a:r>
            <a:r>
              <a:rPr lang="zh-CN" altLang="en-US" dirty="0"/>
              <a:t>名字，启停顺序等都是随机的</a:t>
            </a:r>
            <a:endParaRPr dirty="0"/>
          </a:p>
        </p:txBody>
      </p:sp>
      <p:sp>
        <p:nvSpPr>
          <p:cNvPr id="479" name="文本框 18"/>
          <p:cNvSpPr txBox="1"/>
          <p:nvPr/>
        </p:nvSpPr>
        <p:spPr>
          <a:xfrm>
            <a:off x="1692935" y="3219843"/>
            <a:ext cx="1588324"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zh-CN" altLang="en-US" dirty="0"/>
              <a:t>有状态应用</a:t>
            </a:r>
            <a:endParaRPr dirty="0"/>
          </a:p>
        </p:txBody>
      </p:sp>
      <p:sp>
        <p:nvSpPr>
          <p:cNvPr id="480" name="文本框 19"/>
          <p:cNvSpPr txBox="1"/>
          <p:nvPr/>
        </p:nvSpPr>
        <p:spPr>
          <a:xfrm>
            <a:off x="1741373" y="3530784"/>
            <a:ext cx="1587501" cy="4432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管理的</a:t>
            </a:r>
            <a:r>
              <a:rPr lang="en" altLang="zh-CN" dirty="0"/>
              <a:t>Pod</a:t>
            </a:r>
            <a:r>
              <a:rPr lang="zh-CN" altLang="en-US" dirty="0"/>
              <a:t>拥有固定的</a:t>
            </a:r>
            <a:r>
              <a:rPr lang="en" altLang="zh-CN" dirty="0"/>
              <a:t>Pod</a:t>
            </a:r>
            <a:r>
              <a:rPr lang="zh-CN" altLang="en-US" dirty="0"/>
              <a:t>名称，启停顺序</a:t>
            </a:r>
            <a:endParaRPr dirty="0"/>
          </a:p>
        </p:txBody>
      </p:sp>
      <p:sp>
        <p:nvSpPr>
          <p:cNvPr id="481" name="文本框 18"/>
          <p:cNvSpPr txBox="1"/>
          <p:nvPr/>
        </p:nvSpPr>
        <p:spPr>
          <a:xfrm>
            <a:off x="3549896" y="3232091"/>
            <a:ext cx="1588324"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en-US" dirty="0" err="1"/>
              <a:t>守护进程</a:t>
            </a:r>
            <a:endParaRPr dirty="0"/>
          </a:p>
        </p:txBody>
      </p:sp>
      <p:sp>
        <p:nvSpPr>
          <p:cNvPr id="482" name="文本框 19"/>
          <p:cNvSpPr txBox="1"/>
          <p:nvPr/>
        </p:nvSpPr>
        <p:spPr>
          <a:xfrm>
            <a:off x="3557323" y="3525577"/>
            <a:ext cx="1587501" cy="64344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确保全部（或者一些）</a:t>
            </a:r>
            <a:r>
              <a:rPr lang="en" altLang="zh-CN" dirty="0"/>
              <a:t>Node </a:t>
            </a:r>
            <a:r>
              <a:rPr lang="zh-CN" altLang="en-US" dirty="0"/>
              <a:t>上运行一个 </a:t>
            </a:r>
            <a:r>
              <a:rPr lang="en" altLang="zh-CN" dirty="0"/>
              <a:t>Pod </a:t>
            </a:r>
            <a:r>
              <a:rPr lang="zh-CN" altLang="en-US" dirty="0"/>
              <a:t>的副本</a:t>
            </a:r>
            <a:endParaRPr dirty="0"/>
          </a:p>
        </p:txBody>
      </p:sp>
      <p:sp>
        <p:nvSpPr>
          <p:cNvPr id="483" name="文本框 18"/>
          <p:cNvSpPr txBox="1"/>
          <p:nvPr/>
        </p:nvSpPr>
        <p:spPr>
          <a:xfrm>
            <a:off x="5212383" y="3206679"/>
            <a:ext cx="1588325"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zh-CN" altLang="en-US" dirty="0"/>
              <a:t>任务类型</a:t>
            </a:r>
            <a:endParaRPr dirty="0"/>
          </a:p>
        </p:txBody>
      </p:sp>
      <p:sp>
        <p:nvSpPr>
          <p:cNvPr id="484" name="文本框 19"/>
          <p:cNvSpPr txBox="1"/>
          <p:nvPr/>
        </p:nvSpPr>
        <p:spPr>
          <a:xfrm>
            <a:off x="5300256" y="3525577"/>
            <a:ext cx="1587501" cy="64344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工作类容器</a:t>
            </a:r>
            <a:r>
              <a:rPr lang="en-US" altLang="zh-CN" dirty="0"/>
              <a:t>,</a:t>
            </a:r>
            <a:r>
              <a:rPr lang="zh-CN" altLang="en-US" dirty="0"/>
              <a:t>通常用于一次性运行或者定时运行，运行完成退出</a:t>
            </a:r>
            <a:endParaRPr dirty="0"/>
          </a:p>
        </p:txBody>
      </p:sp>
      <p:sp>
        <p:nvSpPr>
          <p:cNvPr id="485" name="文本框 18"/>
          <p:cNvSpPr txBox="1"/>
          <p:nvPr/>
        </p:nvSpPr>
        <p:spPr>
          <a:xfrm>
            <a:off x="7063306" y="3232091"/>
            <a:ext cx="1588325"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zh-CN" altLang="en-US" dirty="0"/>
              <a:t>存储</a:t>
            </a:r>
            <a:endParaRPr dirty="0"/>
          </a:p>
        </p:txBody>
      </p:sp>
      <p:sp>
        <p:nvSpPr>
          <p:cNvPr id="486" name="文本框 19"/>
          <p:cNvSpPr txBox="1"/>
          <p:nvPr/>
        </p:nvSpPr>
        <p:spPr>
          <a:xfrm>
            <a:off x="7116206" y="3520427"/>
            <a:ext cx="1587501" cy="23718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持久化保存容器的数据</a:t>
            </a:r>
            <a:endParaRPr dirty="0"/>
          </a:p>
        </p:txBody>
      </p:sp>
      <p:sp>
        <p:nvSpPr>
          <p:cNvPr id="487" name="文本框 18"/>
          <p:cNvSpPr txBox="1"/>
          <p:nvPr/>
        </p:nvSpPr>
        <p:spPr>
          <a:xfrm>
            <a:off x="10489112" y="3216418"/>
            <a:ext cx="1588325"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zh-CN" altLang="en-US" dirty="0"/>
              <a:t>路由</a:t>
            </a:r>
            <a:endParaRPr dirty="0"/>
          </a:p>
        </p:txBody>
      </p:sp>
      <p:sp>
        <p:nvSpPr>
          <p:cNvPr id="488" name="文本框 19"/>
          <p:cNvSpPr txBox="1"/>
          <p:nvPr/>
        </p:nvSpPr>
        <p:spPr>
          <a:xfrm>
            <a:off x="10574051" y="3538757"/>
            <a:ext cx="1587501" cy="44031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授权入站连接到达集群服务的规则集合</a:t>
            </a:r>
            <a:endParaRPr dirty="0"/>
          </a:p>
        </p:txBody>
      </p:sp>
      <p:sp>
        <p:nvSpPr>
          <p:cNvPr id="490" name="线条"/>
          <p:cNvSpPr/>
          <p:nvPr/>
        </p:nvSpPr>
        <p:spPr>
          <a:xfrm>
            <a:off x="753943" y="4342939"/>
            <a:ext cx="10762205" cy="0"/>
          </a:xfrm>
          <a:prstGeom prst="line">
            <a:avLst/>
          </a:prstGeom>
          <a:ln w="12700">
            <a:solidFill>
              <a:srgbClr val="EDEDED"/>
            </a:solidFill>
            <a:custDash>
              <a:ds d="200000" sp="200000"/>
            </a:custDash>
            <a:miter lim="400000"/>
          </a:ln>
        </p:spPr>
        <p:txBody>
          <a:bodyPr lIns="45719" rIns="45719"/>
          <a:lstStyle/>
          <a:p>
            <a:pPr>
              <a:lnSpc>
                <a:spcPct val="100000"/>
              </a:lnSpc>
              <a:defRPr sz="1800">
                <a:solidFill>
                  <a:srgbClr val="000000"/>
                </a:solidFill>
                <a:latin typeface="等线"/>
                <a:ea typeface="等线"/>
                <a:cs typeface="等线"/>
                <a:sym typeface="等线"/>
              </a:defRPr>
            </a:pPr>
            <a:endParaRPr/>
          </a:p>
        </p:txBody>
      </p:sp>
      <p:sp>
        <p:nvSpPr>
          <p:cNvPr id="3" name="文本框 2">
            <a:extLst>
              <a:ext uri="{FF2B5EF4-FFF2-40B4-BE49-F238E27FC236}">
                <a16:creationId xmlns:a16="http://schemas.microsoft.com/office/drawing/2014/main" id="{A5873FB2-1BEF-9F4F-9C3D-B58ACF8D8F0E}"/>
              </a:ext>
            </a:extLst>
          </p:cNvPr>
          <p:cNvSpPr txBox="1"/>
          <p:nvPr/>
        </p:nvSpPr>
        <p:spPr>
          <a:xfrm>
            <a:off x="246111" y="2099625"/>
            <a:ext cx="1110882"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Deployment</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4" name="文本框 3">
            <a:extLst>
              <a:ext uri="{FF2B5EF4-FFF2-40B4-BE49-F238E27FC236}">
                <a16:creationId xmlns:a16="http://schemas.microsoft.com/office/drawing/2014/main" id="{DD41505A-4FCA-9749-A392-9A0B3DEA8F6D}"/>
              </a:ext>
            </a:extLst>
          </p:cNvPr>
          <p:cNvSpPr txBox="1"/>
          <p:nvPr/>
        </p:nvSpPr>
        <p:spPr>
          <a:xfrm>
            <a:off x="1896470" y="2110619"/>
            <a:ext cx="987450"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r>
              <a:rPr lang="en" altLang="zh-CN" dirty="0" err="1"/>
              <a:t>StatefulSet</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5" name="文本框 4">
            <a:extLst>
              <a:ext uri="{FF2B5EF4-FFF2-40B4-BE49-F238E27FC236}">
                <a16:creationId xmlns:a16="http://schemas.microsoft.com/office/drawing/2014/main" id="{8F8D5515-55E4-5F44-AD5C-BA38D61487D8}"/>
              </a:ext>
            </a:extLst>
          </p:cNvPr>
          <p:cNvSpPr txBox="1"/>
          <p:nvPr/>
        </p:nvSpPr>
        <p:spPr>
          <a:xfrm>
            <a:off x="3762955" y="2127853"/>
            <a:ext cx="1056379"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r>
              <a:rPr lang="en" altLang="zh-CN" dirty="0" err="1"/>
              <a:t>DaemonSet</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6" name="文本框 5">
            <a:extLst>
              <a:ext uri="{FF2B5EF4-FFF2-40B4-BE49-F238E27FC236}">
                <a16:creationId xmlns:a16="http://schemas.microsoft.com/office/drawing/2014/main" id="{11400E5E-4D44-2842-929D-A210636D8AF9}"/>
              </a:ext>
            </a:extLst>
          </p:cNvPr>
          <p:cNvSpPr txBox="1"/>
          <p:nvPr/>
        </p:nvSpPr>
        <p:spPr>
          <a:xfrm>
            <a:off x="5783987" y="2144056"/>
            <a:ext cx="351058"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Job</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7" name="文本框 6">
            <a:extLst>
              <a:ext uri="{FF2B5EF4-FFF2-40B4-BE49-F238E27FC236}">
                <a16:creationId xmlns:a16="http://schemas.microsoft.com/office/drawing/2014/main" id="{8A4778F7-003C-5247-9C66-F1BEC6936FBB}"/>
              </a:ext>
            </a:extLst>
          </p:cNvPr>
          <p:cNvSpPr txBox="1"/>
          <p:nvPr/>
        </p:nvSpPr>
        <p:spPr>
          <a:xfrm>
            <a:off x="7495203" y="2110619"/>
            <a:ext cx="791883"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1400" b="0" i="0" u="none" strike="noStrike" cap="none" spc="0" normalizeH="0" baseline="0" dirty="0" err="1">
                <a:ln>
                  <a:noFill/>
                </a:ln>
                <a:solidFill>
                  <a:srgbClr val="281E1E"/>
                </a:solidFill>
                <a:effectLst/>
                <a:uFillTx/>
                <a:latin typeface="+mn-lt"/>
                <a:ea typeface="+mn-ea"/>
                <a:cs typeface="+mn-cs"/>
                <a:sym typeface="Microsoft YaHei"/>
              </a:rPr>
              <a:t>Volemes</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8" name="文本框 7">
            <a:extLst>
              <a:ext uri="{FF2B5EF4-FFF2-40B4-BE49-F238E27FC236}">
                <a16:creationId xmlns:a16="http://schemas.microsoft.com/office/drawing/2014/main" id="{8EBE8119-AF97-3F46-A2D3-853DAC6F7712}"/>
              </a:ext>
            </a:extLst>
          </p:cNvPr>
          <p:cNvSpPr txBox="1"/>
          <p:nvPr/>
        </p:nvSpPr>
        <p:spPr>
          <a:xfrm>
            <a:off x="9319189" y="2131342"/>
            <a:ext cx="662041"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Service</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pic>
        <p:nvPicPr>
          <p:cNvPr id="34" name="Picture Placeholder 24" descr="Picture Placeholder 24">
            <a:extLst>
              <a:ext uri="{FF2B5EF4-FFF2-40B4-BE49-F238E27FC236}">
                <a16:creationId xmlns:a16="http://schemas.microsoft.com/office/drawing/2014/main" id="{25C56980-10A1-A143-828F-A3EEEF137BDE}"/>
              </a:ext>
            </a:extLst>
          </p:cNvPr>
          <p:cNvPicPr>
            <a:picLocks noChangeAspect="1"/>
          </p:cNvPicPr>
          <p:nvPr/>
        </p:nvPicPr>
        <p:blipFill>
          <a:blip r:embed="rId2"/>
          <a:srcRect/>
          <a:stretch>
            <a:fillRect/>
          </a:stretch>
        </p:blipFill>
        <p:spPr>
          <a:xfrm>
            <a:off x="10658167" y="1567992"/>
            <a:ext cx="1419270" cy="1419270"/>
          </a:xfrm>
          <a:prstGeom prst="rect">
            <a:avLst/>
          </a:prstGeom>
          <a:ln w="3175">
            <a:miter lim="400000"/>
          </a:ln>
        </p:spPr>
      </p:pic>
      <p:sp>
        <p:nvSpPr>
          <p:cNvPr id="9" name="文本框 8">
            <a:extLst>
              <a:ext uri="{FF2B5EF4-FFF2-40B4-BE49-F238E27FC236}">
                <a16:creationId xmlns:a16="http://schemas.microsoft.com/office/drawing/2014/main" id="{7D583A29-D1EA-3E45-ABC0-7A40C166AA35}"/>
              </a:ext>
            </a:extLst>
          </p:cNvPr>
          <p:cNvSpPr txBox="1"/>
          <p:nvPr/>
        </p:nvSpPr>
        <p:spPr>
          <a:xfrm>
            <a:off x="11073484" y="2110619"/>
            <a:ext cx="668453"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Ingress</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36" name="文本框 18">
            <a:extLst>
              <a:ext uri="{FF2B5EF4-FFF2-40B4-BE49-F238E27FC236}">
                <a16:creationId xmlns:a16="http://schemas.microsoft.com/office/drawing/2014/main" id="{E5D7BB32-B508-D24D-87CF-90DDA4DE2DC4}"/>
              </a:ext>
            </a:extLst>
          </p:cNvPr>
          <p:cNvSpPr txBox="1"/>
          <p:nvPr/>
        </p:nvSpPr>
        <p:spPr>
          <a:xfrm>
            <a:off x="8771520" y="3214433"/>
            <a:ext cx="1588325"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en-US" dirty="0" err="1"/>
              <a:t>服务</a:t>
            </a:r>
            <a:endParaRPr dirty="0"/>
          </a:p>
        </p:txBody>
      </p:sp>
      <p:sp>
        <p:nvSpPr>
          <p:cNvPr id="37" name="文本框 19">
            <a:extLst>
              <a:ext uri="{FF2B5EF4-FFF2-40B4-BE49-F238E27FC236}">
                <a16:creationId xmlns:a16="http://schemas.microsoft.com/office/drawing/2014/main" id="{412AEAA2-9B0D-434E-B276-C3F6BDB55C01}"/>
              </a:ext>
            </a:extLst>
          </p:cNvPr>
          <p:cNvSpPr txBox="1"/>
          <p:nvPr/>
        </p:nvSpPr>
        <p:spPr>
          <a:xfrm>
            <a:off x="8783142" y="3500875"/>
            <a:ext cx="1587501" cy="64344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定义了一组</a:t>
            </a:r>
            <a:r>
              <a:rPr lang="en" altLang="zh-CN" dirty="0"/>
              <a:t>Pods</a:t>
            </a:r>
            <a:r>
              <a:rPr lang="zh-CN" altLang="en-US" dirty="0"/>
              <a:t>的逻辑集合和一个用于访问它们的策略</a:t>
            </a:r>
            <a:endParaRPr dirty="0"/>
          </a:p>
        </p:txBody>
      </p:sp>
    </p:spTree>
    <p:extLst>
      <p:ext uri="{BB962C8B-B14F-4D97-AF65-F5344CB8AC3E}">
        <p14:creationId xmlns:p14="http://schemas.microsoft.com/office/powerpoint/2010/main" val="10457390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点击编辑标题#S42"/>
          <p:cNvSpPr txBox="1">
            <a:spLocks noGrp="1"/>
          </p:cNvSpPr>
          <p:nvPr>
            <p:ph type="title"/>
          </p:nvPr>
        </p:nvSpPr>
        <p:spPr>
          <a:prstGeom prst="rect">
            <a:avLst/>
          </a:prstGeom>
        </p:spPr>
        <p:txBody>
          <a:bodyPr/>
          <a:lstStyle/>
          <a:p>
            <a:r>
              <a:rPr lang="en-US" altLang="zh-CN" dirty="0"/>
              <a:t>K8S</a:t>
            </a:r>
            <a:r>
              <a:rPr lang="zh-CN" altLang="en-US" dirty="0"/>
              <a:t>资源类型</a:t>
            </a:r>
            <a:endParaRPr dirty="0"/>
          </a:p>
        </p:txBody>
      </p:sp>
      <p:sp>
        <p:nvSpPr>
          <p:cNvPr id="467" name="点击编辑副标题#12"/>
          <p:cNvSpPr txBox="1">
            <a:spLocks noGrp="1"/>
          </p:cNvSpPr>
          <p:nvPr>
            <p:ph type="body" sz="quarter" idx="21"/>
          </p:nvPr>
        </p:nvSpPr>
        <p:spPr>
          <a:xfrm>
            <a:off x="507213" y="823474"/>
            <a:ext cx="9783100" cy="235962"/>
          </a:xfrm>
          <a:prstGeom prst="rect">
            <a:avLst/>
          </a:prstGeom>
        </p:spPr>
        <p:txBody>
          <a:bodyPr/>
          <a:lstStyle/>
          <a:p>
            <a:r>
              <a:rPr lang="zh-CN" altLang="en-US" dirty="0"/>
              <a:t>常见应用类型分析</a:t>
            </a:r>
            <a:endParaRPr dirty="0"/>
          </a:p>
        </p:txBody>
      </p:sp>
      <p:sp>
        <p:nvSpPr>
          <p:cNvPr id="489"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pic>
        <p:nvPicPr>
          <p:cNvPr id="468" name="Picture Placeholder 4" descr="Picture Placeholder 4"/>
          <p:cNvPicPr>
            <a:picLocks noChangeAspect="1"/>
          </p:cNvPicPr>
          <p:nvPr/>
        </p:nvPicPr>
        <p:blipFill>
          <a:blip r:embed="rId2"/>
          <a:srcRect/>
          <a:stretch>
            <a:fillRect/>
          </a:stretch>
        </p:blipFill>
        <p:spPr>
          <a:xfrm>
            <a:off x="731837" y="1591345"/>
            <a:ext cx="1524001" cy="1524001"/>
          </a:xfrm>
          <a:prstGeom prst="rect">
            <a:avLst/>
          </a:prstGeom>
          <a:ln w="3175">
            <a:miter lim="400000"/>
          </a:ln>
        </p:spPr>
      </p:pic>
      <p:pic>
        <p:nvPicPr>
          <p:cNvPr id="469" name="Picture Placeholder 20" descr="Picture Placeholder 20"/>
          <p:cNvPicPr>
            <a:picLocks noChangeAspect="1"/>
          </p:cNvPicPr>
          <p:nvPr/>
        </p:nvPicPr>
        <p:blipFill>
          <a:blip r:embed="rId2"/>
          <a:srcRect/>
          <a:stretch>
            <a:fillRect/>
          </a:stretch>
        </p:blipFill>
        <p:spPr>
          <a:xfrm>
            <a:off x="2569350" y="1591345"/>
            <a:ext cx="1524001" cy="1524001"/>
          </a:xfrm>
          <a:prstGeom prst="rect">
            <a:avLst/>
          </a:prstGeom>
          <a:ln w="3175">
            <a:miter lim="400000"/>
          </a:ln>
        </p:spPr>
      </p:pic>
      <p:pic>
        <p:nvPicPr>
          <p:cNvPr id="470" name="Picture Placeholder 21" descr="Picture Placeholder 21"/>
          <p:cNvPicPr>
            <a:picLocks noChangeAspect="1"/>
          </p:cNvPicPr>
          <p:nvPr/>
        </p:nvPicPr>
        <p:blipFill>
          <a:blip r:embed="rId2"/>
          <a:srcRect r="274"/>
          <a:stretch>
            <a:fillRect/>
          </a:stretch>
        </p:blipFill>
        <p:spPr>
          <a:xfrm>
            <a:off x="4411053" y="1591345"/>
            <a:ext cx="1519811" cy="1524001"/>
          </a:xfrm>
          <a:prstGeom prst="rect">
            <a:avLst/>
          </a:prstGeom>
          <a:ln w="3175">
            <a:miter lim="400000"/>
          </a:ln>
        </p:spPr>
      </p:pic>
      <p:pic>
        <p:nvPicPr>
          <p:cNvPr id="471" name="Picture Placeholder 22" descr="Picture Placeholder 22"/>
          <p:cNvPicPr>
            <a:picLocks noChangeAspect="1"/>
          </p:cNvPicPr>
          <p:nvPr/>
        </p:nvPicPr>
        <p:blipFill>
          <a:blip r:embed="rId2"/>
          <a:srcRect/>
          <a:stretch>
            <a:fillRect/>
          </a:stretch>
        </p:blipFill>
        <p:spPr>
          <a:xfrm>
            <a:off x="6252756" y="1591345"/>
            <a:ext cx="1524001" cy="1524001"/>
          </a:xfrm>
          <a:prstGeom prst="rect">
            <a:avLst/>
          </a:prstGeom>
          <a:ln w="3175">
            <a:miter lim="400000"/>
          </a:ln>
        </p:spPr>
      </p:pic>
      <p:pic>
        <p:nvPicPr>
          <p:cNvPr id="472" name="Picture Placeholder 23" descr="Picture Placeholder 23"/>
          <p:cNvPicPr>
            <a:picLocks noChangeAspect="1"/>
          </p:cNvPicPr>
          <p:nvPr/>
        </p:nvPicPr>
        <p:blipFill>
          <a:blip r:embed="rId2"/>
          <a:srcRect/>
          <a:stretch>
            <a:fillRect/>
          </a:stretch>
        </p:blipFill>
        <p:spPr>
          <a:xfrm>
            <a:off x="8094459" y="1591345"/>
            <a:ext cx="1524001" cy="1524001"/>
          </a:xfrm>
          <a:prstGeom prst="rect">
            <a:avLst/>
          </a:prstGeom>
          <a:ln w="3175">
            <a:miter lim="400000"/>
          </a:ln>
        </p:spPr>
      </p:pic>
      <p:pic>
        <p:nvPicPr>
          <p:cNvPr id="473" name="Picture Placeholder 24" descr="Picture Placeholder 24"/>
          <p:cNvPicPr>
            <a:picLocks noChangeAspect="1"/>
          </p:cNvPicPr>
          <p:nvPr/>
        </p:nvPicPr>
        <p:blipFill>
          <a:blip r:embed="rId2"/>
          <a:srcRect/>
          <a:stretch>
            <a:fillRect/>
          </a:stretch>
        </p:blipFill>
        <p:spPr>
          <a:xfrm>
            <a:off x="9936162" y="1591345"/>
            <a:ext cx="1524001" cy="1524001"/>
          </a:xfrm>
          <a:prstGeom prst="rect">
            <a:avLst/>
          </a:prstGeom>
          <a:ln w="3175">
            <a:miter lim="400000"/>
          </a:ln>
        </p:spPr>
      </p:pic>
      <p:sp>
        <p:nvSpPr>
          <p:cNvPr id="477" name="文本框 18"/>
          <p:cNvSpPr txBox="1"/>
          <p:nvPr/>
        </p:nvSpPr>
        <p:spPr>
          <a:xfrm>
            <a:off x="699676" y="3307830"/>
            <a:ext cx="1588324"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en-US" altLang="zh-CN" dirty="0"/>
              <a:t>H5</a:t>
            </a:r>
            <a:r>
              <a:rPr lang="zh-CN" altLang="en-US" dirty="0"/>
              <a:t>，</a:t>
            </a:r>
            <a:r>
              <a:rPr lang="en-US" altLang="zh-CN" dirty="0"/>
              <a:t>Nodejs</a:t>
            </a:r>
            <a:r>
              <a:rPr lang="zh-CN" altLang="en-US" dirty="0"/>
              <a:t> </a:t>
            </a:r>
            <a:r>
              <a:rPr lang="en-US" altLang="zh-CN" dirty="0"/>
              <a:t>,</a:t>
            </a:r>
            <a:r>
              <a:rPr lang="zh-CN" altLang="en-US" dirty="0"/>
              <a:t> </a:t>
            </a:r>
            <a:r>
              <a:rPr lang="en-US" altLang="zh-CN" dirty="0"/>
              <a:t>php</a:t>
            </a:r>
            <a:endParaRPr dirty="0"/>
          </a:p>
        </p:txBody>
      </p:sp>
      <p:sp>
        <p:nvSpPr>
          <p:cNvPr id="478" name="文本框 19"/>
          <p:cNvSpPr txBox="1"/>
          <p:nvPr/>
        </p:nvSpPr>
        <p:spPr>
          <a:xfrm>
            <a:off x="700087" y="3580287"/>
            <a:ext cx="1587501" cy="846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用于提供前端页面展示，资源消耗少，需要频繁部署，存储需求极少，适合用于</a:t>
            </a:r>
            <a:r>
              <a:rPr lang="en" altLang="zh-CN" dirty="0"/>
              <a:t>deployment </a:t>
            </a:r>
            <a:r>
              <a:rPr lang="zh-CN" altLang="en-US" dirty="0"/>
              <a:t>类型</a:t>
            </a:r>
          </a:p>
        </p:txBody>
      </p:sp>
      <p:sp>
        <p:nvSpPr>
          <p:cNvPr id="479" name="文本框 18"/>
          <p:cNvSpPr txBox="1"/>
          <p:nvPr/>
        </p:nvSpPr>
        <p:spPr>
          <a:xfrm>
            <a:off x="2537189" y="3323219"/>
            <a:ext cx="1588324" cy="2359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en-US" altLang="zh-CN" sz="1200" dirty="0" err="1"/>
              <a:t>Java,python</a:t>
            </a:r>
            <a:r>
              <a:rPr lang="en-US" altLang="zh-CN" sz="1200" dirty="0"/>
              <a:t>,</a:t>
            </a:r>
            <a:r>
              <a:rPr lang="zh-CN" altLang="en-US" sz="1200" dirty="0"/>
              <a:t>微服务</a:t>
            </a:r>
          </a:p>
        </p:txBody>
      </p:sp>
      <p:sp>
        <p:nvSpPr>
          <p:cNvPr id="480" name="文本框 19"/>
          <p:cNvSpPr txBox="1"/>
          <p:nvPr/>
        </p:nvSpPr>
        <p:spPr>
          <a:xfrm>
            <a:off x="2537600" y="3580287"/>
            <a:ext cx="1587501" cy="104971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提供接口类型服务，资源开销多数集中在</a:t>
            </a:r>
            <a:r>
              <a:rPr lang="en" altLang="zh-CN" dirty="0"/>
              <a:t>CPU</a:t>
            </a:r>
            <a:r>
              <a:rPr lang="zh-CN" altLang="en" dirty="0"/>
              <a:t>，</a:t>
            </a:r>
            <a:r>
              <a:rPr lang="zh-CN" altLang="en-US" dirty="0"/>
              <a:t>内存，需要频繁部署，对存储需求量少，也适用于</a:t>
            </a:r>
            <a:r>
              <a:rPr lang="en" altLang="zh-CN" dirty="0"/>
              <a:t>deployment</a:t>
            </a:r>
            <a:r>
              <a:rPr lang="zh-CN" altLang="en-US" dirty="0"/>
              <a:t>类型</a:t>
            </a:r>
          </a:p>
        </p:txBody>
      </p:sp>
      <p:sp>
        <p:nvSpPr>
          <p:cNvPr id="481" name="文本框 18"/>
          <p:cNvSpPr txBox="1"/>
          <p:nvPr/>
        </p:nvSpPr>
        <p:spPr>
          <a:xfrm>
            <a:off x="4378892" y="3307830"/>
            <a:ext cx="1588324"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en-US" altLang="zh-CN" dirty="0" err="1"/>
              <a:t>Redis,kafka,zk,es</a:t>
            </a:r>
            <a:endParaRPr lang="en-US" altLang="zh-CN" dirty="0"/>
          </a:p>
        </p:txBody>
      </p:sp>
      <p:sp>
        <p:nvSpPr>
          <p:cNvPr id="482" name="文本框 19"/>
          <p:cNvSpPr txBox="1"/>
          <p:nvPr/>
        </p:nvSpPr>
        <p:spPr>
          <a:xfrm>
            <a:off x="4379303" y="3580287"/>
            <a:ext cx="1587089" cy="145597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gn="ctr">
              <a:defRPr sz="1100"/>
            </a:lvl1pPr>
          </a:lstStyle>
          <a:p>
            <a:r>
              <a:rPr lang="zh-CN" altLang="en-US" dirty="0"/>
              <a:t>一般情况下会组成一个</a:t>
            </a:r>
            <a:r>
              <a:rPr lang="en-US" altLang="zh-CN" dirty="0"/>
              <a:t>3</a:t>
            </a:r>
            <a:r>
              <a:rPr lang="zh-CN" altLang="en-US" dirty="0"/>
              <a:t>节点的小集群，资源开销中等，需要有固定的</a:t>
            </a:r>
            <a:r>
              <a:rPr lang="en" altLang="zh-CN" dirty="0"/>
              <a:t>pod</a:t>
            </a:r>
            <a:r>
              <a:rPr lang="zh-CN" altLang="en-US" dirty="0"/>
              <a:t>名称，启动顺序，需要持久化存储，适用于</a:t>
            </a:r>
            <a:r>
              <a:rPr lang="en-US" altLang="zh-CN" dirty="0" err="1"/>
              <a:t>statefulset</a:t>
            </a:r>
            <a:r>
              <a:rPr lang="zh-CN" altLang="en-US" dirty="0"/>
              <a:t>类型</a:t>
            </a:r>
          </a:p>
          <a:p>
            <a:endParaRPr dirty="0"/>
          </a:p>
        </p:txBody>
      </p:sp>
      <p:sp>
        <p:nvSpPr>
          <p:cNvPr id="483" name="文本框 18"/>
          <p:cNvSpPr txBox="1"/>
          <p:nvPr/>
        </p:nvSpPr>
        <p:spPr>
          <a:xfrm>
            <a:off x="6220594" y="3307830"/>
            <a:ext cx="1588325"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en-US" altLang="zh-CN" dirty="0" err="1"/>
              <a:t>Mysql,pg,mongo</a:t>
            </a:r>
            <a:endParaRPr dirty="0"/>
          </a:p>
        </p:txBody>
      </p:sp>
      <p:sp>
        <p:nvSpPr>
          <p:cNvPr id="484" name="文本框 19"/>
          <p:cNvSpPr txBox="1"/>
          <p:nvPr/>
        </p:nvSpPr>
        <p:spPr>
          <a:xfrm>
            <a:off x="6221006" y="3580287"/>
            <a:ext cx="1587501" cy="104971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用于提供数据存储，可组成集群，也可以是单节点，需要稳定的</a:t>
            </a:r>
            <a:r>
              <a:rPr lang="en-US" altLang="zh-CN" dirty="0"/>
              <a:t>pod</a:t>
            </a:r>
            <a:r>
              <a:rPr lang="zh-CN" altLang="en-US" dirty="0"/>
              <a:t>名称，持久化存储，适用于</a:t>
            </a:r>
            <a:r>
              <a:rPr lang="en-US" altLang="zh-CN" dirty="0" err="1"/>
              <a:t>statefulset</a:t>
            </a:r>
            <a:r>
              <a:rPr lang="zh-CN" altLang="en-US" dirty="0"/>
              <a:t> 类型</a:t>
            </a:r>
          </a:p>
        </p:txBody>
      </p:sp>
      <p:sp>
        <p:nvSpPr>
          <p:cNvPr id="485" name="文本框 18"/>
          <p:cNvSpPr txBox="1"/>
          <p:nvPr/>
        </p:nvSpPr>
        <p:spPr>
          <a:xfrm>
            <a:off x="8062297" y="3307830"/>
            <a:ext cx="1588325"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en-US" altLang="zh-CN" dirty="0" err="1"/>
              <a:t>prometheus</a:t>
            </a:r>
            <a:endParaRPr dirty="0"/>
          </a:p>
        </p:txBody>
      </p:sp>
      <p:sp>
        <p:nvSpPr>
          <p:cNvPr id="486" name="文本框 19"/>
          <p:cNvSpPr txBox="1"/>
          <p:nvPr/>
        </p:nvSpPr>
        <p:spPr>
          <a:xfrm>
            <a:off x="8062709" y="3580287"/>
            <a:ext cx="1587501" cy="12528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监控当前集群的主机和</a:t>
            </a:r>
            <a:r>
              <a:rPr lang="en-US" altLang="zh-CN" dirty="0"/>
              <a:t>pod</a:t>
            </a:r>
            <a:r>
              <a:rPr lang="zh-CN" altLang="en-US" dirty="0"/>
              <a:t>状态，耗费资源少，需要存储，同时也需要在每一台机器上启动</a:t>
            </a:r>
            <a:r>
              <a:rPr lang="en-US" altLang="zh-CN" dirty="0"/>
              <a:t>agent</a:t>
            </a:r>
            <a:r>
              <a:rPr lang="zh-CN" altLang="en-US" dirty="0"/>
              <a:t>节点，适用于</a:t>
            </a:r>
            <a:r>
              <a:rPr lang="en-US" altLang="zh-CN" dirty="0" err="1"/>
              <a:t>daemonset</a:t>
            </a:r>
            <a:r>
              <a:rPr lang="zh-CN" altLang="en-US" dirty="0"/>
              <a:t> 类型</a:t>
            </a:r>
            <a:endParaRPr dirty="0"/>
          </a:p>
        </p:txBody>
      </p:sp>
      <p:sp>
        <p:nvSpPr>
          <p:cNvPr id="487" name="文本框 18"/>
          <p:cNvSpPr txBox="1"/>
          <p:nvPr/>
        </p:nvSpPr>
        <p:spPr>
          <a:xfrm>
            <a:off x="9904000" y="3307830"/>
            <a:ext cx="1588325" cy="26674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a:lnSpc>
                <a:spcPct val="100000"/>
              </a:lnSpc>
              <a:defRPr>
                <a:solidFill>
                  <a:srgbClr val="042765"/>
                </a:solidFill>
              </a:defRPr>
            </a:lvl1pPr>
          </a:lstStyle>
          <a:p>
            <a:r>
              <a:rPr lang="en-US" altLang="zh-CN" dirty="0"/>
              <a:t>crontab</a:t>
            </a:r>
            <a:endParaRPr dirty="0"/>
          </a:p>
        </p:txBody>
      </p:sp>
      <p:sp>
        <p:nvSpPr>
          <p:cNvPr id="488" name="文本框 19"/>
          <p:cNvSpPr txBox="1"/>
          <p:nvPr/>
        </p:nvSpPr>
        <p:spPr>
          <a:xfrm>
            <a:off x="9904412" y="3580287"/>
            <a:ext cx="1587501" cy="84657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defRPr sz="1100"/>
            </a:lvl1pPr>
          </a:lstStyle>
          <a:p>
            <a:r>
              <a:rPr lang="zh-CN" altLang="en-US" dirty="0"/>
              <a:t>假设需要在每天每个固定时间点，执行定时任务，或者执行单次的任务，这种情况就适用于</a:t>
            </a:r>
            <a:r>
              <a:rPr lang="en-US" altLang="zh-CN" dirty="0"/>
              <a:t>job</a:t>
            </a:r>
            <a:r>
              <a:rPr lang="zh-CN" altLang="en-US" dirty="0"/>
              <a:t>类型</a:t>
            </a:r>
            <a:endParaRPr dirty="0"/>
          </a:p>
        </p:txBody>
      </p:sp>
      <p:sp>
        <p:nvSpPr>
          <p:cNvPr id="2" name="文本框 1">
            <a:extLst>
              <a:ext uri="{FF2B5EF4-FFF2-40B4-BE49-F238E27FC236}">
                <a16:creationId xmlns:a16="http://schemas.microsoft.com/office/drawing/2014/main" id="{B8117F7E-8516-B549-B5D2-F2950890FA35}"/>
              </a:ext>
            </a:extLst>
          </p:cNvPr>
          <p:cNvSpPr txBox="1"/>
          <p:nvPr/>
        </p:nvSpPr>
        <p:spPr>
          <a:xfrm>
            <a:off x="1109116" y="2196390"/>
            <a:ext cx="769441"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前端应用</a:t>
            </a:r>
          </a:p>
        </p:txBody>
      </p:sp>
      <p:sp>
        <p:nvSpPr>
          <p:cNvPr id="3" name="文本框 2">
            <a:extLst>
              <a:ext uri="{FF2B5EF4-FFF2-40B4-BE49-F238E27FC236}">
                <a16:creationId xmlns:a16="http://schemas.microsoft.com/office/drawing/2014/main" id="{C7078490-1D22-A047-8760-FB81EFCB5413}"/>
              </a:ext>
            </a:extLst>
          </p:cNvPr>
          <p:cNvSpPr txBox="1"/>
          <p:nvPr/>
        </p:nvSpPr>
        <p:spPr>
          <a:xfrm>
            <a:off x="2946629" y="2191189"/>
            <a:ext cx="769441"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中端应用</a:t>
            </a:r>
          </a:p>
        </p:txBody>
      </p:sp>
      <p:sp>
        <p:nvSpPr>
          <p:cNvPr id="4" name="文本框 3">
            <a:extLst>
              <a:ext uri="{FF2B5EF4-FFF2-40B4-BE49-F238E27FC236}">
                <a16:creationId xmlns:a16="http://schemas.microsoft.com/office/drawing/2014/main" id="{2C98BEE7-ACFC-2443-9807-65A6BD503703}"/>
              </a:ext>
            </a:extLst>
          </p:cNvPr>
          <p:cNvSpPr txBox="1"/>
          <p:nvPr/>
        </p:nvSpPr>
        <p:spPr>
          <a:xfrm>
            <a:off x="4707922" y="2198431"/>
            <a:ext cx="948978"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lang="zh-CN" altLang="en-US" dirty="0"/>
              <a:t>中间件应用</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5" name="文本框 4">
            <a:extLst>
              <a:ext uri="{FF2B5EF4-FFF2-40B4-BE49-F238E27FC236}">
                <a16:creationId xmlns:a16="http://schemas.microsoft.com/office/drawing/2014/main" id="{1BB7C0CD-BE46-D245-99CF-42452786C5E3}"/>
              </a:ext>
            </a:extLst>
          </p:cNvPr>
          <p:cNvSpPr txBox="1"/>
          <p:nvPr/>
        </p:nvSpPr>
        <p:spPr>
          <a:xfrm>
            <a:off x="6360731" y="2198431"/>
            <a:ext cx="1308050"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后端数据库应用</a:t>
            </a:r>
          </a:p>
        </p:txBody>
      </p:sp>
      <p:sp>
        <p:nvSpPr>
          <p:cNvPr id="7" name="文本框 6">
            <a:extLst>
              <a:ext uri="{FF2B5EF4-FFF2-40B4-BE49-F238E27FC236}">
                <a16:creationId xmlns:a16="http://schemas.microsoft.com/office/drawing/2014/main" id="{B314A777-FB98-2046-ADC9-4F49E013D26B}"/>
              </a:ext>
            </a:extLst>
          </p:cNvPr>
          <p:cNvSpPr txBox="1"/>
          <p:nvPr/>
        </p:nvSpPr>
        <p:spPr>
          <a:xfrm>
            <a:off x="8425130" y="2188255"/>
            <a:ext cx="769441"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监控应用</a:t>
            </a:r>
          </a:p>
        </p:txBody>
      </p:sp>
      <p:sp>
        <p:nvSpPr>
          <p:cNvPr id="11" name="文本框 10">
            <a:extLst>
              <a:ext uri="{FF2B5EF4-FFF2-40B4-BE49-F238E27FC236}">
                <a16:creationId xmlns:a16="http://schemas.microsoft.com/office/drawing/2014/main" id="{0B98BD2E-7FAB-9349-8F10-0B1E67EE3D06}"/>
              </a:ext>
            </a:extLst>
          </p:cNvPr>
          <p:cNvSpPr txBox="1"/>
          <p:nvPr/>
        </p:nvSpPr>
        <p:spPr>
          <a:xfrm>
            <a:off x="10290313" y="2196390"/>
            <a:ext cx="769441"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定时任务</a:t>
            </a:r>
          </a:p>
        </p:txBody>
      </p:sp>
    </p:spTree>
    <p:extLst>
      <p:ext uri="{BB962C8B-B14F-4D97-AF65-F5344CB8AC3E}">
        <p14:creationId xmlns:p14="http://schemas.microsoft.com/office/powerpoint/2010/main" val="30308739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K8S</a:t>
            </a:r>
            <a:r>
              <a:rPr lang="zh-CN" altLang="en-US" dirty="0"/>
              <a:t>资源类型</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镜像 </a:t>
            </a:r>
            <a:r>
              <a:rPr lang="zh-CN" altLang="en-US" sz="1400" dirty="0">
                <a:sym typeface="Wingdings" pitchFamily="2" charset="2"/>
              </a:rPr>
              <a:t> 容器  </a:t>
            </a:r>
            <a:r>
              <a:rPr lang="en" altLang="zh-CN" sz="1400" dirty="0">
                <a:sym typeface="Wingdings" pitchFamily="2" charset="2"/>
              </a:rPr>
              <a:t>Pod</a:t>
            </a:r>
            <a:endParaRPr lang="en"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795510" y="1305274"/>
            <a:ext cx="10009725" cy="1392497"/>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200" dirty="0">
                <a:latin typeface="SimSun" panose="02010600030101010101" pitchFamily="2" charset="-122"/>
                <a:ea typeface="SimSun" panose="02010600030101010101" pitchFamily="2" charset="-122"/>
              </a:rPr>
              <a:t>操作系统层：制作本公司常用的系统版本如</a:t>
            </a:r>
            <a:r>
              <a:rPr lang="en" altLang="zh-CN" sz="1200" dirty="0">
                <a:latin typeface="SimSun" panose="02010600030101010101" pitchFamily="2" charset="-122"/>
                <a:ea typeface="SimSun" panose="02010600030101010101" pitchFamily="2" charset="-122"/>
              </a:rPr>
              <a:t>CentOS</a:t>
            </a:r>
            <a:r>
              <a:rPr lang="zh-CN" altLang="en" sz="1200" dirty="0">
                <a:latin typeface="SimSun" panose="02010600030101010101" pitchFamily="2" charset="-122"/>
                <a:ea typeface="SimSun" panose="02010600030101010101" pitchFamily="2" charset="-122"/>
              </a:rPr>
              <a:t>、</a:t>
            </a:r>
            <a:r>
              <a:rPr lang="en" altLang="zh-CN" sz="1200" dirty="0">
                <a:latin typeface="SimSun" panose="02010600030101010101" pitchFamily="2" charset="-122"/>
                <a:ea typeface="SimSun" panose="02010600030101010101" pitchFamily="2" charset="-122"/>
              </a:rPr>
              <a:t>Ubuntu</a:t>
            </a:r>
            <a:r>
              <a:rPr lang="zh-CN" altLang="en" sz="1200" dirty="0">
                <a:latin typeface="SimSun" panose="02010600030101010101" pitchFamily="2" charset="-122"/>
                <a:ea typeface="SimSun" panose="02010600030101010101" pitchFamily="2" charset="-122"/>
              </a:rPr>
              <a:t>、</a:t>
            </a:r>
            <a:r>
              <a:rPr lang="en" altLang="zh-CN" sz="1200" dirty="0">
                <a:latin typeface="SimSun" panose="02010600030101010101" pitchFamily="2" charset="-122"/>
                <a:ea typeface="SimSun" panose="02010600030101010101" pitchFamily="2" charset="-122"/>
              </a:rPr>
              <a:t>Alpine</a:t>
            </a:r>
            <a:r>
              <a:rPr lang="zh-CN" altLang="en" sz="1200" dirty="0">
                <a:latin typeface="SimSun" panose="02010600030101010101" pitchFamily="2" charset="-122"/>
                <a:ea typeface="SimSun" panose="02010600030101010101" pitchFamily="2" charset="-122"/>
              </a:rPr>
              <a:t>，</a:t>
            </a:r>
            <a:r>
              <a:rPr lang="zh-CN" altLang="en-US" sz="1200" dirty="0">
                <a:latin typeface="SimSun" panose="02010600030101010101" pitchFamily="2" charset="-122"/>
                <a:ea typeface="SimSun" panose="02010600030101010101" pitchFamily="2" charset="-122"/>
              </a:rPr>
              <a:t>可以在官方镜像的基础上添加自己需要的软件包</a:t>
            </a:r>
            <a:endParaRPr lang="en-US" altLang="zh-CN" sz="1200" dirty="0">
              <a:latin typeface="SimSun" panose="02010600030101010101" pitchFamily="2" charset="-122"/>
              <a:ea typeface="SimSun" panose="02010600030101010101" pitchFamily="2" charset="-122"/>
            </a:endParaRPr>
          </a:p>
          <a:p>
            <a:r>
              <a:rPr lang="zh-CN" altLang="en-US" sz="1200" dirty="0">
                <a:latin typeface="SimSun" panose="02010600030101010101" pitchFamily="2" charset="-122"/>
                <a:ea typeface="SimSun" panose="02010600030101010101" pitchFamily="2" charset="-122"/>
              </a:rPr>
              <a:t>运行环境层：在已经构建的操作系统层的基础上，把业务常用的运行环境都打包好，如 </a:t>
            </a:r>
            <a:r>
              <a:rPr lang="en" altLang="zh-CN" sz="1200" dirty="0">
                <a:latin typeface="SimSun" panose="02010600030101010101" pitchFamily="2" charset="-122"/>
                <a:ea typeface="SimSun" panose="02010600030101010101" pitchFamily="2" charset="-122"/>
              </a:rPr>
              <a:t>JDK</a:t>
            </a:r>
            <a:r>
              <a:rPr lang="zh-CN" altLang="en" sz="1200" dirty="0">
                <a:latin typeface="SimSun" panose="02010600030101010101" pitchFamily="2" charset="-122"/>
                <a:ea typeface="SimSun" panose="02010600030101010101" pitchFamily="2" charset="-122"/>
              </a:rPr>
              <a:t>、</a:t>
            </a:r>
            <a:r>
              <a:rPr lang="en" altLang="zh-CN" sz="1200" dirty="0">
                <a:latin typeface="SimSun" panose="02010600030101010101" pitchFamily="2" charset="-122"/>
                <a:ea typeface="SimSun" panose="02010600030101010101" pitchFamily="2" charset="-122"/>
              </a:rPr>
              <a:t>PHP</a:t>
            </a:r>
            <a:r>
              <a:rPr lang="zh-CN" altLang="en-US" sz="1200" dirty="0">
                <a:latin typeface="SimSun" panose="02010600030101010101" pitchFamily="2" charset="-122"/>
                <a:ea typeface="SimSun" panose="02010600030101010101" pitchFamily="2" charset="-122"/>
              </a:rPr>
              <a:t>、</a:t>
            </a:r>
            <a:r>
              <a:rPr lang="en" altLang="zh-CN" sz="1200" dirty="0">
                <a:latin typeface="SimSun" panose="02010600030101010101" pitchFamily="2" charset="-122"/>
                <a:ea typeface="SimSun" panose="02010600030101010101" pitchFamily="2" charset="-122"/>
              </a:rPr>
              <a:t>Tomcat</a:t>
            </a:r>
            <a:r>
              <a:rPr lang="zh-CN" altLang="en" sz="1200" dirty="0">
                <a:latin typeface="SimSun" panose="02010600030101010101" pitchFamily="2" charset="-122"/>
                <a:ea typeface="SimSun" panose="02010600030101010101" pitchFamily="2" charset="-122"/>
              </a:rPr>
              <a:t>、</a:t>
            </a:r>
            <a:r>
              <a:rPr lang="en" altLang="zh-CN" sz="1200" dirty="0">
                <a:latin typeface="SimSun" panose="02010600030101010101" pitchFamily="2" charset="-122"/>
                <a:ea typeface="SimSun" panose="02010600030101010101" pitchFamily="2" charset="-122"/>
              </a:rPr>
              <a:t>Python</a:t>
            </a:r>
            <a:r>
              <a:rPr lang="zh-CN" altLang="en-US" sz="1200" dirty="0">
                <a:latin typeface="SimSun" panose="02010600030101010101" pitchFamily="2" charset="-122"/>
                <a:ea typeface="SimSun" panose="02010600030101010101" pitchFamily="2" charset="-122"/>
              </a:rPr>
              <a:t>、</a:t>
            </a:r>
            <a:r>
              <a:rPr lang="en-US" altLang="zh-CN" sz="1200" dirty="0">
                <a:latin typeface="SimSun" panose="02010600030101010101" pitchFamily="2" charset="-122"/>
                <a:ea typeface="SimSun" panose="02010600030101010101" pitchFamily="2" charset="-122"/>
              </a:rPr>
              <a:t>Nodejs</a:t>
            </a:r>
            <a:r>
              <a:rPr lang="zh-CN" altLang="en-US" sz="1200" dirty="0">
                <a:latin typeface="SimSun" panose="02010600030101010101" pitchFamily="2" charset="-122"/>
                <a:ea typeface="SimSun" panose="02010600030101010101" pitchFamily="2" charset="-122"/>
              </a:rPr>
              <a:t> 等通用模板。</a:t>
            </a:r>
          </a:p>
          <a:p>
            <a:r>
              <a:rPr lang="zh-CN" altLang="en-US" sz="1200" dirty="0">
                <a:latin typeface="SimSun" panose="02010600030101010101" pitchFamily="2" charset="-122"/>
                <a:ea typeface="SimSun" panose="02010600030101010101" pitchFamily="2" charset="-122"/>
              </a:rPr>
              <a:t>应用层：在已经构建好了通用运行环境的基础上，根据应用再进行调整，然后将代码放进去即可</a:t>
            </a:r>
            <a:endParaRPr lang="en-US" altLang="zh-CN" sz="1200" dirty="0">
              <a:latin typeface="SimSun" panose="02010600030101010101" pitchFamily="2" charset="-122"/>
              <a:ea typeface="SimSun" panose="02010600030101010101" pitchFamily="2" charset="-122"/>
            </a:endParaRPr>
          </a:p>
          <a:p>
            <a:endParaRPr lang="en-US" altLang="zh-CN" sz="1200" dirty="0">
              <a:latin typeface="SimSun" panose="02010600030101010101" pitchFamily="2" charset="-122"/>
              <a:ea typeface="SimSun" panose="02010600030101010101" pitchFamily="2" charset="-122"/>
            </a:endParaRPr>
          </a:p>
          <a:p>
            <a:r>
              <a:rPr lang="zh-CN" altLang="en-US" sz="1200" dirty="0">
                <a:latin typeface="SimSun" panose="02010600030101010101" pitchFamily="2" charset="-122"/>
                <a:ea typeface="SimSun" panose="02010600030101010101" pitchFamily="2" charset="-122"/>
              </a:rPr>
              <a:t>当镜像运行起来后，就会产生一个容器。在</a:t>
            </a:r>
            <a:r>
              <a:rPr lang="en-US" altLang="zh-CN" sz="1200" dirty="0">
                <a:latin typeface="SimSun" panose="02010600030101010101" pitchFamily="2" charset="-122"/>
                <a:ea typeface="SimSun" panose="02010600030101010101" pitchFamily="2" charset="-122"/>
              </a:rPr>
              <a:t>K8S</a:t>
            </a:r>
            <a:r>
              <a:rPr lang="zh-CN" altLang="en-US" sz="1200" dirty="0">
                <a:latin typeface="SimSun" panose="02010600030101010101" pitchFamily="2" charset="-122"/>
                <a:ea typeface="SimSun" panose="02010600030101010101" pitchFamily="2" charset="-122"/>
              </a:rPr>
              <a:t>集群里边，管理的最小单元是</a:t>
            </a:r>
            <a:r>
              <a:rPr lang="en-US" altLang="zh-CN" sz="1200" dirty="0">
                <a:latin typeface="SimSun" panose="02010600030101010101" pitchFamily="2" charset="-122"/>
                <a:ea typeface="SimSun" panose="02010600030101010101" pitchFamily="2" charset="-122"/>
              </a:rPr>
              <a:t>POD</a:t>
            </a:r>
            <a:r>
              <a:rPr lang="zh-CN" altLang="en-US" sz="1200" dirty="0">
                <a:latin typeface="SimSun" panose="02010600030101010101" pitchFamily="2" charset="-122"/>
                <a:ea typeface="SimSun" panose="02010600030101010101" pitchFamily="2" charset="-122"/>
              </a:rPr>
              <a:t>，而</a:t>
            </a:r>
            <a:r>
              <a:rPr lang="en-US" altLang="zh-CN" sz="1200" dirty="0">
                <a:latin typeface="SimSun" panose="02010600030101010101" pitchFamily="2" charset="-122"/>
                <a:ea typeface="SimSun" panose="02010600030101010101" pitchFamily="2" charset="-122"/>
              </a:rPr>
              <a:t>POD</a:t>
            </a:r>
            <a:r>
              <a:rPr lang="zh-CN" altLang="en-US" sz="1200" dirty="0">
                <a:latin typeface="SimSun" panose="02010600030101010101" pitchFamily="2" charset="-122"/>
                <a:ea typeface="SimSun" panose="02010600030101010101" pitchFamily="2" charset="-122"/>
              </a:rPr>
              <a:t>可以包含多个容器</a:t>
            </a:r>
            <a:endParaRPr lang="en-US" altLang="zh-CN" sz="1200" dirty="0">
              <a:latin typeface="SimSun" panose="02010600030101010101" pitchFamily="2" charset="-122"/>
              <a:ea typeface="SimSun" panose="02010600030101010101" pitchFamily="2" charset="-122"/>
            </a:endParaRPr>
          </a:p>
          <a:p>
            <a:r>
              <a:rPr lang="zh-CN" altLang="en-US" sz="1200" dirty="0">
                <a:latin typeface="SimSun" panose="02010600030101010101" pitchFamily="2" charset="-122"/>
                <a:ea typeface="SimSun" panose="02010600030101010101" pitchFamily="2" charset="-122"/>
              </a:rPr>
              <a:t>理论上只要能制作成镜像的，都可以放入</a:t>
            </a:r>
            <a:r>
              <a:rPr lang="en-US" altLang="zh-CN" sz="1200" dirty="0">
                <a:latin typeface="SimSun" panose="02010600030101010101" pitchFamily="2" charset="-122"/>
                <a:ea typeface="SimSun" panose="02010600030101010101" pitchFamily="2" charset="-122"/>
              </a:rPr>
              <a:t>k8s</a:t>
            </a:r>
            <a:r>
              <a:rPr lang="zh-CN" altLang="en-US" sz="1200" dirty="0">
                <a:latin typeface="SimSun" panose="02010600030101010101" pitchFamily="2" charset="-122"/>
                <a:ea typeface="SimSun" panose="02010600030101010101" pitchFamily="2" charset="-122"/>
              </a:rPr>
              <a:t>集群中，那有没有不适用于</a:t>
            </a:r>
            <a:r>
              <a:rPr lang="en-US" altLang="zh-CN" sz="1200" dirty="0">
                <a:latin typeface="SimSun" panose="02010600030101010101" pitchFamily="2" charset="-122"/>
                <a:ea typeface="SimSun" panose="02010600030101010101" pitchFamily="2" charset="-122"/>
              </a:rPr>
              <a:t>k8s</a:t>
            </a:r>
            <a:r>
              <a:rPr lang="zh-CN" altLang="en-US" sz="1200" dirty="0">
                <a:latin typeface="SimSun" panose="02010600030101010101" pitchFamily="2" charset="-122"/>
                <a:ea typeface="SimSun" panose="02010600030101010101" pitchFamily="2" charset="-122"/>
              </a:rPr>
              <a:t>场景的服务呢</a:t>
            </a:r>
            <a:endParaRPr lang="en-US" altLang="zh-CN" sz="1200" dirty="0">
              <a:latin typeface="SimSun" panose="02010600030101010101" pitchFamily="2" charset="-122"/>
              <a:ea typeface="SimSun" panose="02010600030101010101" pitchFamily="2" charset="-122"/>
            </a:endParaRPr>
          </a:p>
        </p:txBody>
      </p:sp>
      <p:pic>
        <p:nvPicPr>
          <p:cNvPr id="3" name="图片 2">
            <a:extLst>
              <a:ext uri="{FF2B5EF4-FFF2-40B4-BE49-F238E27FC236}">
                <a16:creationId xmlns:a16="http://schemas.microsoft.com/office/drawing/2014/main" id="{0EE2354C-9309-5540-9A96-9222A01D52AC}"/>
              </a:ext>
            </a:extLst>
          </p:cNvPr>
          <p:cNvPicPr>
            <a:picLocks noChangeAspect="1"/>
          </p:cNvPicPr>
          <p:nvPr/>
        </p:nvPicPr>
        <p:blipFill>
          <a:blip r:embed="rId2"/>
          <a:stretch>
            <a:fillRect/>
          </a:stretch>
        </p:blipFill>
        <p:spPr>
          <a:xfrm>
            <a:off x="528302" y="3117773"/>
            <a:ext cx="3170226" cy="2974327"/>
          </a:xfrm>
          <a:prstGeom prst="rect">
            <a:avLst/>
          </a:prstGeom>
        </p:spPr>
      </p:pic>
      <p:pic>
        <p:nvPicPr>
          <p:cNvPr id="4" name="图片 3">
            <a:extLst>
              <a:ext uri="{FF2B5EF4-FFF2-40B4-BE49-F238E27FC236}">
                <a16:creationId xmlns:a16="http://schemas.microsoft.com/office/drawing/2014/main" id="{1AECD899-7E3E-0D43-9D77-9D5A52EA0F94}"/>
              </a:ext>
            </a:extLst>
          </p:cNvPr>
          <p:cNvPicPr>
            <a:picLocks noChangeAspect="1"/>
          </p:cNvPicPr>
          <p:nvPr/>
        </p:nvPicPr>
        <p:blipFill>
          <a:blip r:embed="rId3"/>
          <a:stretch>
            <a:fillRect/>
          </a:stretch>
        </p:blipFill>
        <p:spPr>
          <a:xfrm>
            <a:off x="3885590" y="3260766"/>
            <a:ext cx="3460519" cy="2831334"/>
          </a:xfrm>
          <a:prstGeom prst="rect">
            <a:avLst/>
          </a:prstGeom>
        </p:spPr>
      </p:pic>
      <p:pic>
        <p:nvPicPr>
          <p:cNvPr id="6" name="图片 5">
            <a:extLst>
              <a:ext uri="{FF2B5EF4-FFF2-40B4-BE49-F238E27FC236}">
                <a16:creationId xmlns:a16="http://schemas.microsoft.com/office/drawing/2014/main" id="{B828EE36-F3BB-D14E-87DE-9CCB53FD598F}"/>
              </a:ext>
            </a:extLst>
          </p:cNvPr>
          <p:cNvPicPr>
            <a:picLocks noChangeAspect="1"/>
          </p:cNvPicPr>
          <p:nvPr/>
        </p:nvPicPr>
        <p:blipFill>
          <a:blip r:embed="rId4"/>
          <a:stretch>
            <a:fillRect/>
          </a:stretch>
        </p:blipFill>
        <p:spPr>
          <a:xfrm>
            <a:off x="7533171" y="3260766"/>
            <a:ext cx="3170226" cy="2900420"/>
          </a:xfrm>
          <a:prstGeom prst="rect">
            <a:avLst/>
          </a:prstGeom>
        </p:spPr>
      </p:pic>
      <p:sp>
        <p:nvSpPr>
          <p:cNvPr id="2" name="文本框 1">
            <a:extLst>
              <a:ext uri="{FF2B5EF4-FFF2-40B4-BE49-F238E27FC236}">
                <a16:creationId xmlns:a16="http://schemas.microsoft.com/office/drawing/2014/main" id="{B654CB98-B676-AD4E-8342-5D8E3DEA08B1}"/>
              </a:ext>
            </a:extLst>
          </p:cNvPr>
          <p:cNvSpPr txBox="1"/>
          <p:nvPr/>
        </p:nvSpPr>
        <p:spPr>
          <a:xfrm>
            <a:off x="795510" y="3277493"/>
            <a:ext cx="410369"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镜像</a:t>
            </a:r>
          </a:p>
        </p:txBody>
      </p:sp>
      <p:sp>
        <p:nvSpPr>
          <p:cNvPr id="5" name="文本框 4">
            <a:extLst>
              <a:ext uri="{FF2B5EF4-FFF2-40B4-BE49-F238E27FC236}">
                <a16:creationId xmlns:a16="http://schemas.microsoft.com/office/drawing/2014/main" id="{85402EBD-6C4F-B741-B11B-DB72E2D89800}"/>
              </a:ext>
            </a:extLst>
          </p:cNvPr>
          <p:cNvSpPr txBox="1"/>
          <p:nvPr/>
        </p:nvSpPr>
        <p:spPr>
          <a:xfrm>
            <a:off x="3971178" y="3277493"/>
            <a:ext cx="410369"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容器</a:t>
            </a:r>
          </a:p>
        </p:txBody>
      </p:sp>
      <p:sp>
        <p:nvSpPr>
          <p:cNvPr id="7" name="文本框 6">
            <a:extLst>
              <a:ext uri="{FF2B5EF4-FFF2-40B4-BE49-F238E27FC236}">
                <a16:creationId xmlns:a16="http://schemas.microsoft.com/office/drawing/2014/main" id="{2A9FF170-025E-2A49-89B4-CD2F12E0549E}"/>
              </a:ext>
            </a:extLst>
          </p:cNvPr>
          <p:cNvSpPr txBox="1"/>
          <p:nvPr/>
        </p:nvSpPr>
        <p:spPr>
          <a:xfrm>
            <a:off x="7825057" y="3277493"/>
            <a:ext cx="391133"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Pod</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Tree>
    <p:extLst>
      <p:ext uri="{BB962C8B-B14F-4D97-AF65-F5344CB8AC3E}">
        <p14:creationId xmlns:p14="http://schemas.microsoft.com/office/powerpoint/2010/main" val="2885772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目录样式示例B"/>
          <p:cNvSpPr txBox="1">
            <a:spLocks noGrp="1"/>
          </p:cNvSpPr>
          <p:nvPr>
            <p:ph type="title"/>
          </p:nvPr>
        </p:nvSpPr>
        <p:spPr>
          <a:prstGeom prst="rect">
            <a:avLst/>
          </a:prstGeom>
        </p:spPr>
        <p:txBody>
          <a:bodyPr/>
          <a:lstStyle>
            <a:lvl1pPr defTabSz="804672">
              <a:defRPr sz="2112"/>
            </a:lvl1pPr>
          </a:lstStyle>
          <a:p>
            <a:r>
              <a:rPr lang="en" dirty="0"/>
              <a:t>K8S分享</a:t>
            </a:r>
          </a:p>
        </p:txBody>
      </p:sp>
      <p:sp>
        <p:nvSpPr>
          <p:cNvPr id="19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78" name="线条"/>
          <p:cNvSpPr/>
          <p:nvPr/>
        </p:nvSpPr>
        <p:spPr>
          <a:xfrm>
            <a:off x="3330952" y="2653389"/>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79" name="线条"/>
          <p:cNvSpPr/>
          <p:nvPr/>
        </p:nvSpPr>
        <p:spPr>
          <a:xfrm>
            <a:off x="3330952" y="3393383"/>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0" name="线条"/>
          <p:cNvSpPr/>
          <p:nvPr/>
        </p:nvSpPr>
        <p:spPr>
          <a:xfrm>
            <a:off x="3330952" y="4133377"/>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1" name="线条"/>
          <p:cNvSpPr/>
          <p:nvPr/>
        </p:nvSpPr>
        <p:spPr>
          <a:xfrm>
            <a:off x="3330952" y="4873371"/>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5" name="01"/>
          <p:cNvSpPr/>
          <p:nvPr/>
        </p:nvSpPr>
        <p:spPr>
          <a:xfrm>
            <a:off x="3532012" y="2083741"/>
            <a:ext cx="375164" cy="375164"/>
          </a:xfrm>
          <a:prstGeom prst="roundRect">
            <a:avLst>
              <a:gd name="adj" fmla="val 50000"/>
            </a:avLst>
          </a:prstGeom>
          <a:solidFill>
            <a:srgbClr val="1E5096"/>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t>01</a:t>
            </a:r>
          </a:p>
        </p:txBody>
      </p:sp>
      <p:sp>
        <p:nvSpPr>
          <p:cNvPr id="186" name="点击编辑目录标题A#16"/>
          <p:cNvSpPr txBox="1"/>
          <p:nvPr/>
        </p:nvSpPr>
        <p:spPr>
          <a:xfrm>
            <a:off x="4158392" y="2114745"/>
            <a:ext cx="2020744"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Docker</a:t>
            </a:r>
            <a:r>
              <a:rPr lang="zh-CN" altLang="en-US" dirty="0"/>
              <a:t>的概念与优势</a:t>
            </a:r>
            <a:endParaRPr dirty="0"/>
          </a:p>
        </p:txBody>
      </p:sp>
      <p:sp>
        <p:nvSpPr>
          <p:cNvPr id="187" name="点击编辑目录标题B#16"/>
          <p:cNvSpPr txBox="1"/>
          <p:nvPr/>
        </p:nvSpPr>
        <p:spPr>
          <a:xfrm>
            <a:off x="4158392" y="2851345"/>
            <a:ext cx="1722585"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a:t>
            </a:r>
            <a:r>
              <a:rPr lang="zh-CN" altLang="en-US" dirty="0"/>
              <a:t>的概念与优势</a:t>
            </a:r>
            <a:endParaRPr dirty="0"/>
          </a:p>
        </p:txBody>
      </p:sp>
      <p:sp>
        <p:nvSpPr>
          <p:cNvPr id="188" name="点击编辑目录标题C#16"/>
          <p:cNvSpPr txBox="1"/>
          <p:nvPr/>
        </p:nvSpPr>
        <p:spPr>
          <a:xfrm>
            <a:off x="4152786" y="3587945"/>
            <a:ext cx="1342673"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 </a:t>
            </a:r>
            <a:r>
              <a:rPr lang="zh-CN" altLang="en-US" dirty="0"/>
              <a:t>资源类型</a:t>
            </a:r>
          </a:p>
        </p:txBody>
      </p:sp>
      <p:sp>
        <p:nvSpPr>
          <p:cNvPr id="189" name="点击编辑目录标题D#16"/>
          <p:cNvSpPr txBox="1"/>
          <p:nvPr/>
        </p:nvSpPr>
        <p:spPr>
          <a:xfrm>
            <a:off x="4152786" y="4329732"/>
            <a:ext cx="1770676"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 </a:t>
            </a:r>
            <a:r>
              <a:rPr lang="zh-CN" altLang="en-US" dirty="0"/>
              <a:t>自动扩展</a:t>
            </a:r>
            <a:r>
              <a:rPr lang="en-US" altLang="zh-CN" dirty="0"/>
              <a:t>HPA</a:t>
            </a:r>
          </a:p>
        </p:txBody>
      </p:sp>
      <p:sp>
        <p:nvSpPr>
          <p:cNvPr id="193" name="02"/>
          <p:cNvSpPr/>
          <p:nvPr/>
        </p:nvSpPr>
        <p:spPr>
          <a:xfrm>
            <a:off x="3532012" y="2820341"/>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lang="en-US" altLang="zh-CN" dirty="0">
                <a:solidFill>
                  <a:schemeClr val="bg2">
                    <a:lumMod val="10000"/>
                  </a:schemeClr>
                </a:solidFill>
              </a:rPr>
              <a:t>02</a:t>
            </a:r>
            <a:endParaRPr dirty="0">
              <a:solidFill>
                <a:schemeClr val="bg2">
                  <a:lumMod val="10000"/>
                </a:schemeClr>
              </a:solidFill>
            </a:endParaRPr>
          </a:p>
        </p:txBody>
      </p:sp>
      <p:sp>
        <p:nvSpPr>
          <p:cNvPr id="194" name="03"/>
          <p:cNvSpPr/>
          <p:nvPr/>
        </p:nvSpPr>
        <p:spPr>
          <a:xfrm>
            <a:off x="3532012" y="3556941"/>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03</a:t>
            </a:r>
          </a:p>
        </p:txBody>
      </p:sp>
      <p:sp>
        <p:nvSpPr>
          <p:cNvPr id="195" name="04"/>
          <p:cNvSpPr/>
          <p:nvPr/>
        </p:nvSpPr>
        <p:spPr>
          <a:xfrm>
            <a:off x="3532012" y="4303092"/>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04</a:t>
            </a:r>
          </a:p>
        </p:txBody>
      </p:sp>
      <p:sp>
        <p:nvSpPr>
          <p:cNvPr id="16" name="线条">
            <a:extLst>
              <a:ext uri="{FF2B5EF4-FFF2-40B4-BE49-F238E27FC236}">
                <a16:creationId xmlns:a16="http://schemas.microsoft.com/office/drawing/2014/main" id="{EF72A360-1C43-5545-8A82-617ADF9C2882}"/>
              </a:ext>
            </a:extLst>
          </p:cNvPr>
          <p:cNvSpPr/>
          <p:nvPr/>
        </p:nvSpPr>
        <p:spPr>
          <a:xfrm>
            <a:off x="3330952" y="5505275"/>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7" name="04">
            <a:extLst>
              <a:ext uri="{FF2B5EF4-FFF2-40B4-BE49-F238E27FC236}">
                <a16:creationId xmlns:a16="http://schemas.microsoft.com/office/drawing/2014/main" id="{B0CD9F87-75FB-0F40-92B6-511F3D115559}"/>
              </a:ext>
            </a:extLst>
          </p:cNvPr>
          <p:cNvSpPr/>
          <p:nvPr/>
        </p:nvSpPr>
        <p:spPr>
          <a:xfrm>
            <a:off x="3532012" y="4996165"/>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5</a:t>
            </a:r>
            <a:endParaRPr dirty="0">
              <a:solidFill>
                <a:schemeClr val="bg2">
                  <a:lumMod val="10000"/>
                </a:schemeClr>
              </a:solidFill>
            </a:endParaRPr>
          </a:p>
        </p:txBody>
      </p:sp>
      <p:sp>
        <p:nvSpPr>
          <p:cNvPr id="19" name="点击编辑目录标题D#16">
            <a:extLst>
              <a:ext uri="{FF2B5EF4-FFF2-40B4-BE49-F238E27FC236}">
                <a16:creationId xmlns:a16="http://schemas.microsoft.com/office/drawing/2014/main" id="{4A3750F0-9040-5D4F-A8A1-082D991FA32E}"/>
              </a:ext>
            </a:extLst>
          </p:cNvPr>
          <p:cNvSpPr txBox="1"/>
          <p:nvPr/>
        </p:nvSpPr>
        <p:spPr>
          <a:xfrm>
            <a:off x="4152786" y="5062403"/>
            <a:ext cx="1938990"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zh-CN" altLang="en-US" dirty="0"/>
              <a:t>关于容器的灵魂拷问</a:t>
            </a:r>
            <a:endParaRPr dirty="0"/>
          </a:p>
        </p:txBody>
      </p:sp>
    </p:spTree>
    <p:extLst>
      <p:ext uri="{BB962C8B-B14F-4D97-AF65-F5344CB8AC3E}">
        <p14:creationId xmlns:p14="http://schemas.microsoft.com/office/powerpoint/2010/main" val="405639222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K8S</a:t>
            </a:r>
            <a:r>
              <a:rPr lang="zh-CN" altLang="en-US" dirty="0"/>
              <a:t>资源类型</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不适合放入</a:t>
            </a:r>
            <a:r>
              <a:rPr lang="en-US" altLang="zh-CN" sz="1400" dirty="0"/>
              <a:t>K8S</a:t>
            </a:r>
            <a:r>
              <a:rPr lang="zh-CN" altLang="en-US" sz="1400" dirty="0"/>
              <a:t>的应用</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859929" y="1293028"/>
            <a:ext cx="10009725" cy="1170898"/>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a:latin typeface="SimSun" panose="02010600030101010101" pitchFamily="2" charset="-122"/>
                <a:ea typeface="SimSun" panose="02010600030101010101" pitchFamily="2" charset="-122"/>
              </a:rPr>
              <a:t>K8S</a:t>
            </a:r>
            <a:r>
              <a:rPr lang="zh-CN" altLang="en-US" sz="1200" dirty="0">
                <a:latin typeface="SimSun" panose="02010600030101010101" pitchFamily="2" charset="-122"/>
                <a:ea typeface="SimSun" panose="02010600030101010101" pitchFamily="2" charset="-122"/>
              </a:rPr>
              <a:t>隔离了主机的</a:t>
            </a:r>
            <a:r>
              <a:rPr lang="en-US" altLang="zh-CN" sz="1200" dirty="0" err="1">
                <a:latin typeface="SimSun" panose="02010600030101010101" pitchFamily="2" charset="-122"/>
                <a:ea typeface="SimSun" panose="02010600030101010101" pitchFamily="2" charset="-122"/>
              </a:rPr>
              <a:t>cpu</a:t>
            </a:r>
            <a:r>
              <a:rPr lang="zh-CN" altLang="en-US" sz="1200" dirty="0">
                <a:latin typeface="SimSun" panose="02010600030101010101" pitchFamily="2" charset="-122"/>
                <a:ea typeface="SimSun" panose="02010600030101010101" pitchFamily="2" charset="-122"/>
              </a:rPr>
              <a:t>，内存等资源，磁盘，网络，</a:t>
            </a:r>
            <a:r>
              <a:rPr lang="en-US" altLang="zh-CN" sz="1200" dirty="0" err="1">
                <a:latin typeface="SimSun" panose="02010600030101010101" pitchFamily="2" charset="-122"/>
                <a:ea typeface="SimSun" panose="02010600030101010101" pitchFamily="2" charset="-122"/>
              </a:rPr>
              <a:t>pid</a:t>
            </a:r>
            <a:r>
              <a:rPr lang="zh-CN" altLang="en-US" sz="1200" dirty="0">
                <a:latin typeface="SimSun" panose="02010600030101010101" pitchFamily="2" charset="-122"/>
                <a:ea typeface="SimSun" panose="02010600030101010101" pitchFamily="2" charset="-122"/>
              </a:rPr>
              <a:t>等在容器内是隔离的，但是最终落到物理机上，仍然是占用的物理机的资源。</a:t>
            </a:r>
            <a:endParaRPr lang="en-US" altLang="zh-CN" sz="1200" dirty="0">
              <a:latin typeface="SimSun" panose="02010600030101010101" pitchFamily="2" charset="-122"/>
              <a:ea typeface="SimSun" panose="02010600030101010101" pitchFamily="2" charset="-122"/>
            </a:endParaRPr>
          </a:p>
          <a:p>
            <a:r>
              <a:rPr lang="zh-CN" altLang="en-US" sz="1200" dirty="0">
                <a:latin typeface="SimSun" panose="02010600030101010101" pitchFamily="2" charset="-122"/>
                <a:ea typeface="SimSun" panose="02010600030101010101" pitchFamily="2" charset="-122"/>
              </a:rPr>
              <a:t>虽然可以通过亲和标签等固定到服务器上，但是该服务器的资源仍然是被混合利用的。</a:t>
            </a:r>
            <a:endParaRPr lang="en-US" altLang="zh-CN" sz="1200" dirty="0">
              <a:latin typeface="SimSun" panose="02010600030101010101" pitchFamily="2" charset="-122"/>
              <a:ea typeface="SimSun" panose="02010600030101010101" pitchFamily="2" charset="-122"/>
            </a:endParaRPr>
          </a:p>
          <a:p>
            <a:r>
              <a:rPr lang="zh-CN" altLang="en-US" sz="1200" dirty="0">
                <a:latin typeface="SimSun" panose="02010600030101010101" pitchFamily="2" charset="-122"/>
                <a:ea typeface="SimSun" panose="02010600030101010101" pitchFamily="2" charset="-122"/>
              </a:rPr>
              <a:t>所以如果是需要大量的磁盘</a:t>
            </a:r>
            <a:r>
              <a:rPr lang="en-US" altLang="zh-CN" sz="1200" dirty="0">
                <a:latin typeface="SimSun" panose="02010600030101010101" pitchFamily="2" charset="-122"/>
                <a:ea typeface="SimSun" panose="02010600030101010101" pitchFamily="2" charset="-122"/>
              </a:rPr>
              <a:t>IO</a:t>
            </a:r>
            <a:r>
              <a:rPr lang="zh-CN" altLang="en-US" sz="1200" dirty="0">
                <a:latin typeface="SimSun" panose="02010600030101010101" pitchFamily="2" charset="-122"/>
                <a:ea typeface="SimSun" panose="02010600030101010101" pitchFamily="2" charset="-122"/>
              </a:rPr>
              <a:t>或者</a:t>
            </a:r>
            <a:r>
              <a:rPr lang="en-US" altLang="zh-CN" sz="1200" dirty="0">
                <a:latin typeface="SimSun" panose="02010600030101010101" pitchFamily="2" charset="-122"/>
                <a:ea typeface="SimSun" panose="02010600030101010101" pitchFamily="2" charset="-122"/>
              </a:rPr>
              <a:t>PID</a:t>
            </a:r>
            <a:r>
              <a:rPr lang="zh-CN" altLang="en-US" sz="1200" dirty="0">
                <a:latin typeface="SimSun" panose="02010600030101010101" pitchFamily="2" charset="-122"/>
                <a:ea typeface="SimSun" panose="02010600030101010101" pitchFamily="2" charset="-122"/>
              </a:rPr>
              <a:t>资源情况下的服务，放到</a:t>
            </a:r>
            <a:r>
              <a:rPr lang="en-US" altLang="zh-CN" sz="1200" dirty="0">
                <a:latin typeface="SimSun" panose="02010600030101010101" pitchFamily="2" charset="-122"/>
                <a:ea typeface="SimSun" panose="02010600030101010101" pitchFamily="2" charset="-122"/>
              </a:rPr>
              <a:t>K8S</a:t>
            </a:r>
            <a:r>
              <a:rPr lang="zh-CN" altLang="en-US" sz="1200" dirty="0">
                <a:latin typeface="SimSun" panose="02010600030101010101" pitchFamily="2" charset="-122"/>
                <a:ea typeface="SimSun" panose="02010600030101010101" pitchFamily="2" charset="-122"/>
              </a:rPr>
              <a:t>里边会有些影响服务的稳定性</a:t>
            </a:r>
            <a:endParaRPr lang="en-US" altLang="zh-CN" sz="1200" dirty="0">
              <a:latin typeface="SimSun" panose="02010600030101010101" pitchFamily="2" charset="-122"/>
              <a:ea typeface="SimSun" panose="02010600030101010101" pitchFamily="2" charset="-122"/>
            </a:endParaRPr>
          </a:p>
          <a:p>
            <a:r>
              <a:rPr lang="zh-CN" altLang="en-US" sz="1200" dirty="0">
                <a:latin typeface="SimSun" panose="02010600030101010101" pitchFamily="2" charset="-122"/>
                <a:ea typeface="SimSun" panose="02010600030101010101" pitchFamily="2" charset="-122"/>
              </a:rPr>
              <a:t>比如需要大量的磁盘</a:t>
            </a:r>
            <a:r>
              <a:rPr lang="en-US" altLang="zh-CN" sz="1200" dirty="0">
                <a:latin typeface="SimSun" panose="02010600030101010101" pitchFamily="2" charset="-122"/>
                <a:ea typeface="SimSun" panose="02010600030101010101" pitchFamily="2" charset="-122"/>
              </a:rPr>
              <a:t>IO</a:t>
            </a:r>
            <a:r>
              <a:rPr lang="zh-CN" altLang="en-US" sz="1200" dirty="0">
                <a:latin typeface="SimSun" panose="02010600030101010101" pitchFamily="2" charset="-122"/>
                <a:ea typeface="SimSun" panose="02010600030101010101" pitchFamily="2" charset="-122"/>
              </a:rPr>
              <a:t>情况下，服务</a:t>
            </a:r>
            <a:r>
              <a:rPr lang="en-US" altLang="zh-CN" sz="1200" dirty="0">
                <a:latin typeface="SimSun" panose="02010600030101010101" pitchFamily="2" charset="-122"/>
                <a:ea typeface="SimSun" panose="02010600030101010101" pitchFamily="2" charset="-122"/>
              </a:rPr>
              <a:t>A</a:t>
            </a:r>
            <a:r>
              <a:rPr lang="zh-CN" altLang="en-US" sz="1200" dirty="0">
                <a:latin typeface="SimSun" panose="02010600030101010101" pitchFamily="2" charset="-122"/>
                <a:ea typeface="SimSun" panose="02010600030101010101" pitchFamily="2" charset="-122"/>
              </a:rPr>
              <a:t>直接就可以写入硬盘，而</a:t>
            </a:r>
            <a:r>
              <a:rPr lang="en-US" altLang="zh-CN" sz="1200" dirty="0" err="1">
                <a:latin typeface="SimSun" panose="02010600030101010101" pitchFamily="2" charset="-122"/>
                <a:ea typeface="SimSun" panose="02010600030101010101" pitchFamily="2" charset="-122"/>
              </a:rPr>
              <a:t>PodA</a:t>
            </a:r>
            <a:r>
              <a:rPr lang="zh-CN" altLang="en-US" sz="1200" dirty="0">
                <a:latin typeface="SimSun" panose="02010600030101010101" pitchFamily="2" charset="-122"/>
                <a:ea typeface="SimSun" panose="02010600030101010101" pitchFamily="2" charset="-122"/>
              </a:rPr>
              <a:t> 则是需要通过网络将磁盘挂载，然后在通过网络进行写入</a:t>
            </a:r>
            <a:endParaRPr lang="en-US" altLang="zh-CN" sz="1200" dirty="0">
              <a:latin typeface="SimSun" panose="02010600030101010101" pitchFamily="2" charset="-122"/>
              <a:ea typeface="SimSun" panose="02010600030101010101" pitchFamily="2" charset="-122"/>
            </a:endParaRPr>
          </a:p>
          <a:p>
            <a:endParaRPr lang="en-US" altLang="zh-CN" sz="1200" dirty="0">
              <a:latin typeface="SimSun" panose="02010600030101010101" pitchFamily="2" charset="-122"/>
              <a:ea typeface="SimSun" panose="02010600030101010101" pitchFamily="2" charset="-122"/>
            </a:endParaRPr>
          </a:p>
        </p:txBody>
      </p:sp>
      <p:pic>
        <p:nvPicPr>
          <p:cNvPr id="2" name="图片 1">
            <a:extLst>
              <a:ext uri="{FF2B5EF4-FFF2-40B4-BE49-F238E27FC236}">
                <a16:creationId xmlns:a16="http://schemas.microsoft.com/office/drawing/2014/main" id="{AC325801-B125-2640-A7AE-7A4EEAD6D69A}"/>
              </a:ext>
            </a:extLst>
          </p:cNvPr>
          <p:cNvPicPr>
            <a:picLocks noChangeAspect="1"/>
          </p:cNvPicPr>
          <p:nvPr/>
        </p:nvPicPr>
        <p:blipFill>
          <a:blip r:embed="rId2"/>
          <a:stretch>
            <a:fillRect/>
          </a:stretch>
        </p:blipFill>
        <p:spPr>
          <a:xfrm>
            <a:off x="507213" y="2904076"/>
            <a:ext cx="7283117" cy="3130450"/>
          </a:xfrm>
          <a:prstGeom prst="rect">
            <a:avLst/>
          </a:prstGeom>
        </p:spPr>
      </p:pic>
      <p:sp>
        <p:nvSpPr>
          <p:cNvPr id="5" name="文本框 4">
            <a:extLst>
              <a:ext uri="{FF2B5EF4-FFF2-40B4-BE49-F238E27FC236}">
                <a16:creationId xmlns:a16="http://schemas.microsoft.com/office/drawing/2014/main" id="{0F788ABE-73A4-DF49-A10F-629BD775840D}"/>
              </a:ext>
            </a:extLst>
          </p:cNvPr>
          <p:cNvSpPr txBox="1"/>
          <p:nvPr/>
        </p:nvSpPr>
        <p:spPr>
          <a:xfrm>
            <a:off x="1876926" y="5202148"/>
            <a:ext cx="537006"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标签</a:t>
            </a: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A</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7" name="文本框 6">
            <a:extLst>
              <a:ext uri="{FF2B5EF4-FFF2-40B4-BE49-F238E27FC236}">
                <a16:creationId xmlns:a16="http://schemas.microsoft.com/office/drawing/2014/main" id="{347B6F32-09F7-804D-9E6D-14743F480049}"/>
              </a:ext>
            </a:extLst>
          </p:cNvPr>
          <p:cNvSpPr txBox="1"/>
          <p:nvPr/>
        </p:nvSpPr>
        <p:spPr>
          <a:xfrm>
            <a:off x="5864791" y="5202148"/>
            <a:ext cx="522579"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标签</a:t>
            </a: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B</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8" name="文本框 7">
            <a:extLst>
              <a:ext uri="{FF2B5EF4-FFF2-40B4-BE49-F238E27FC236}">
                <a16:creationId xmlns:a16="http://schemas.microsoft.com/office/drawing/2014/main" id="{C07384AE-A634-8F4D-A24E-2383CA5AEC11}"/>
              </a:ext>
            </a:extLst>
          </p:cNvPr>
          <p:cNvSpPr txBox="1"/>
          <p:nvPr/>
        </p:nvSpPr>
        <p:spPr>
          <a:xfrm>
            <a:off x="5181200" y="3432402"/>
            <a:ext cx="623569"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Pod</a:t>
            </a: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 </a:t>
            </a: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A</a:t>
            </a: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 </a:t>
            </a:r>
          </a:p>
        </p:txBody>
      </p:sp>
      <p:sp>
        <p:nvSpPr>
          <p:cNvPr id="9" name="文本框 8">
            <a:extLst>
              <a:ext uri="{FF2B5EF4-FFF2-40B4-BE49-F238E27FC236}">
                <a16:creationId xmlns:a16="http://schemas.microsoft.com/office/drawing/2014/main" id="{1D5025C4-1CF1-4C47-A012-67F41B7202E8}"/>
              </a:ext>
            </a:extLst>
          </p:cNvPr>
          <p:cNvSpPr txBox="1"/>
          <p:nvPr/>
        </p:nvSpPr>
        <p:spPr>
          <a:xfrm>
            <a:off x="6866021" y="4755922"/>
            <a:ext cx="1434688"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lang="zh-CN" altLang="en-US" dirty="0"/>
              <a:t>你走，去找标签</a:t>
            </a:r>
            <a:r>
              <a:rPr lang="en-US" altLang="zh-CN" dirty="0"/>
              <a:t>A</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15" name="文本框 14">
            <a:extLst>
              <a:ext uri="{FF2B5EF4-FFF2-40B4-BE49-F238E27FC236}">
                <a16:creationId xmlns:a16="http://schemas.microsoft.com/office/drawing/2014/main" id="{EF067864-3690-D44C-BF0A-539705175C10}"/>
              </a:ext>
            </a:extLst>
          </p:cNvPr>
          <p:cNvSpPr txBox="1"/>
          <p:nvPr/>
        </p:nvSpPr>
        <p:spPr>
          <a:xfrm>
            <a:off x="2586499" y="3432402"/>
            <a:ext cx="609141"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Pod</a:t>
            </a: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 </a:t>
            </a:r>
            <a:r>
              <a:rPr lang="en-US" altLang="zh-CN" dirty="0"/>
              <a:t>B</a:t>
            </a: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 </a:t>
            </a:r>
          </a:p>
        </p:txBody>
      </p:sp>
      <p:sp>
        <p:nvSpPr>
          <p:cNvPr id="16" name="文本框 15">
            <a:extLst>
              <a:ext uri="{FF2B5EF4-FFF2-40B4-BE49-F238E27FC236}">
                <a16:creationId xmlns:a16="http://schemas.microsoft.com/office/drawing/2014/main" id="{62E49715-00FA-9A47-9AAA-DA13614160F9}"/>
              </a:ext>
            </a:extLst>
          </p:cNvPr>
          <p:cNvSpPr txBox="1"/>
          <p:nvPr/>
        </p:nvSpPr>
        <p:spPr>
          <a:xfrm>
            <a:off x="192505" y="4755922"/>
            <a:ext cx="1240724"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lang="zh-CN" altLang="en-US" dirty="0"/>
              <a:t>你走去找标签</a:t>
            </a:r>
            <a:r>
              <a:rPr lang="en-US" altLang="zh-CN" dirty="0"/>
              <a:t>B</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pic>
        <p:nvPicPr>
          <p:cNvPr id="11" name="图片 10">
            <a:extLst>
              <a:ext uri="{FF2B5EF4-FFF2-40B4-BE49-F238E27FC236}">
                <a16:creationId xmlns:a16="http://schemas.microsoft.com/office/drawing/2014/main" id="{13C75050-D28F-0145-9C42-6392C9D3E3EC}"/>
              </a:ext>
            </a:extLst>
          </p:cNvPr>
          <p:cNvPicPr>
            <a:picLocks noChangeAspect="1"/>
          </p:cNvPicPr>
          <p:nvPr/>
        </p:nvPicPr>
        <p:blipFill>
          <a:blip r:embed="rId3"/>
          <a:stretch>
            <a:fillRect/>
          </a:stretch>
        </p:blipFill>
        <p:spPr>
          <a:xfrm>
            <a:off x="8300709" y="2818300"/>
            <a:ext cx="3761935" cy="3130450"/>
          </a:xfrm>
          <a:prstGeom prst="rect">
            <a:avLst/>
          </a:prstGeom>
        </p:spPr>
      </p:pic>
    </p:spTree>
    <p:extLst>
      <p:ext uri="{BB962C8B-B14F-4D97-AF65-F5344CB8AC3E}">
        <p14:creationId xmlns:p14="http://schemas.microsoft.com/office/powerpoint/2010/main" val="179044980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K8S</a:t>
            </a:r>
            <a:r>
              <a:rPr lang="zh-CN" altLang="en-US" dirty="0"/>
              <a:t>资源类型</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en-US" altLang="zh-CN" sz="1400" dirty="0" err="1"/>
              <a:t>Pvc</a:t>
            </a:r>
            <a:r>
              <a:rPr lang="zh-CN" altLang="en-US" sz="1400" dirty="0"/>
              <a:t>，</a:t>
            </a:r>
            <a:r>
              <a:rPr lang="en-US" altLang="zh-CN" sz="1400" dirty="0"/>
              <a:t>svc</a:t>
            </a:r>
            <a:r>
              <a:rPr lang="zh-CN" altLang="en-US" sz="1400" dirty="0"/>
              <a:t>，资源</a:t>
            </a:r>
            <a:r>
              <a:rPr lang="en-US" altLang="zh-CN" sz="1400" dirty="0"/>
              <a:t>name</a:t>
            </a:r>
            <a:r>
              <a:rPr lang="zh-CN" altLang="en-US" sz="1400" dirty="0"/>
              <a:t>不能用 </a:t>
            </a:r>
            <a:r>
              <a:rPr lang="en-US" altLang="zh-CN" sz="1400" dirty="0"/>
              <a:t>.</a:t>
            </a:r>
            <a:r>
              <a:rPr lang="zh-CN" altLang="en-US" sz="1400" dirty="0"/>
              <a:t>  </a:t>
            </a:r>
            <a:r>
              <a:rPr lang="en-US" altLang="zh-CN" sz="1400" dirty="0"/>
              <a:t>_</a:t>
            </a:r>
            <a:r>
              <a:rPr lang="zh-CN" altLang="en-US" sz="1400" dirty="0"/>
              <a:t> 问题</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396608" y="1117280"/>
            <a:ext cx="10895651" cy="887487"/>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fontAlgn="base" hangingPunct="1">
              <a:lnSpc>
                <a:spcPct val="150000"/>
              </a:lnSpc>
              <a:spcBef>
                <a:spcPct val="0"/>
              </a:spcBef>
              <a:spcAft>
                <a:spcPct val="0"/>
              </a:spcAft>
              <a:defRPr/>
            </a:pPr>
            <a:r>
              <a:rPr lang="zh-CN" altLang="en-US" sz="1200" kern="1200" dirty="0">
                <a:solidFill>
                  <a:srgbClr val="7F7F7F"/>
                </a:solidFill>
                <a:cs typeface="+mn-ea"/>
                <a:sym typeface="+mn-lt"/>
              </a:rPr>
              <a:t>该问题是属于</a:t>
            </a:r>
            <a:r>
              <a:rPr lang="en-US" altLang="zh-CN" sz="1200" kern="1200" dirty="0">
                <a:solidFill>
                  <a:srgbClr val="7F7F7F"/>
                </a:solidFill>
                <a:cs typeface="+mn-ea"/>
                <a:sym typeface="+mn-lt"/>
              </a:rPr>
              <a:t>k8s</a:t>
            </a:r>
            <a:r>
              <a:rPr lang="zh-CN" altLang="en-US" sz="1200" kern="1200" dirty="0">
                <a:solidFill>
                  <a:srgbClr val="7F7F7F"/>
                </a:solidFill>
                <a:cs typeface="+mn-ea"/>
                <a:sym typeface="+mn-lt"/>
              </a:rPr>
              <a:t>集群在设计的时候就定下来的规则，是因为</a:t>
            </a:r>
            <a:r>
              <a:rPr lang="zh-CN" altLang="en-US" sz="1200" kern="1200" dirty="0">
                <a:solidFill>
                  <a:srgbClr val="7F7F7F"/>
                </a:solidFill>
                <a:cs typeface="+mn-ea"/>
              </a:rPr>
              <a:t>很多资源类型需要可以用作 </a:t>
            </a:r>
            <a:r>
              <a:rPr lang="en" altLang="zh-CN" sz="1200" kern="1200" dirty="0">
                <a:solidFill>
                  <a:srgbClr val="7F7F7F"/>
                </a:solidFill>
                <a:cs typeface="+mn-ea"/>
              </a:rPr>
              <a:t>DNS </a:t>
            </a:r>
            <a:r>
              <a:rPr lang="zh-CN" altLang="en-US" sz="1200" kern="1200" dirty="0">
                <a:solidFill>
                  <a:srgbClr val="7F7F7F"/>
                </a:solidFill>
                <a:cs typeface="+mn-ea"/>
              </a:rPr>
              <a:t>子域名的名称。子域名的定义可参见 </a:t>
            </a:r>
            <a:r>
              <a:rPr lang="en" altLang="zh-CN" sz="1200" kern="1200" dirty="0">
                <a:solidFill>
                  <a:srgbClr val="7F7F7F"/>
                </a:solidFill>
                <a:cs typeface="+mn-ea"/>
                <a:hlinkClick r:id="rId2">
                  <a:extLst>
                    <a:ext uri="{A12FA001-AC4F-418D-AE19-62706E023703}">
                      <ahyp:hlinkClr xmlns:ahyp="http://schemas.microsoft.com/office/drawing/2018/hyperlinkcolor" val="tx"/>
                    </a:ext>
                  </a:extLst>
                </a:hlinkClick>
              </a:rPr>
              <a:t>RFC 1123</a:t>
            </a:r>
            <a:r>
              <a:rPr lang="zh-CN" altLang="en-US" sz="1200" kern="1200" dirty="0">
                <a:solidFill>
                  <a:srgbClr val="7F7F7F"/>
                </a:solidFill>
                <a:cs typeface="+mn-ea"/>
              </a:rPr>
              <a:t>，</a:t>
            </a:r>
            <a:r>
              <a:rPr lang="en-US" altLang="zh-CN" sz="1200" u="sng" kern="1200" dirty="0">
                <a:solidFill>
                  <a:srgbClr val="7F7F7F"/>
                </a:solidFill>
                <a:cs typeface="+mn-ea"/>
              </a:rPr>
              <a:t>RFC</a:t>
            </a:r>
            <a:r>
              <a:rPr lang="zh-CN" altLang="en-US" sz="1200" u="sng" kern="1200" dirty="0">
                <a:solidFill>
                  <a:srgbClr val="7F7F7F"/>
                </a:solidFill>
                <a:cs typeface="+mn-ea"/>
              </a:rPr>
              <a:t> </a:t>
            </a:r>
            <a:r>
              <a:rPr lang="en-US" altLang="zh-CN" sz="1200" u="sng" kern="1200" dirty="0">
                <a:solidFill>
                  <a:srgbClr val="7F7F7F"/>
                </a:solidFill>
                <a:cs typeface="+mn-ea"/>
              </a:rPr>
              <a:t>1035</a:t>
            </a:r>
            <a:r>
              <a:rPr lang="zh-CN" altLang="en-US" sz="1200" u="sng" kern="1200" dirty="0">
                <a:solidFill>
                  <a:srgbClr val="7F7F7F"/>
                </a:solidFill>
                <a:cs typeface="+mn-ea"/>
              </a:rPr>
              <a:t> 定义 </a:t>
            </a:r>
            <a:endParaRPr lang="en-US" altLang="zh-CN" sz="1200" u="sng" kern="1200" dirty="0">
              <a:solidFill>
                <a:srgbClr val="7F7F7F"/>
              </a:solidFill>
              <a:cs typeface="+mn-ea"/>
            </a:endParaRPr>
          </a:p>
          <a:p>
            <a:pPr lvl="0" fontAlgn="base" hangingPunct="1">
              <a:lnSpc>
                <a:spcPct val="150000"/>
              </a:lnSpc>
              <a:spcBef>
                <a:spcPct val="0"/>
              </a:spcBef>
              <a:spcAft>
                <a:spcPct val="0"/>
              </a:spcAft>
              <a:defRPr/>
            </a:pPr>
            <a:r>
              <a:rPr lang="zh-CN" altLang="en-US" sz="1200" kern="1200" dirty="0">
                <a:solidFill>
                  <a:srgbClr val="7F7F7F"/>
                </a:solidFill>
                <a:cs typeface="+mn-ea"/>
              </a:rPr>
              <a:t>这一要求意味着名称必须满足如下规则：不能超过</a:t>
            </a:r>
            <a:r>
              <a:rPr lang="en-US" altLang="zh-CN" sz="1200" kern="1200" dirty="0">
                <a:solidFill>
                  <a:srgbClr val="7F7F7F"/>
                </a:solidFill>
                <a:cs typeface="+mn-ea"/>
              </a:rPr>
              <a:t>253</a:t>
            </a:r>
            <a:r>
              <a:rPr lang="zh-CN" altLang="en-US" sz="1200" kern="1200" dirty="0">
                <a:solidFill>
                  <a:srgbClr val="7F7F7F"/>
                </a:solidFill>
                <a:cs typeface="+mn-ea"/>
              </a:rPr>
              <a:t>个字符。只能包含小写字母、数字，以及</a:t>
            </a:r>
            <a:r>
              <a:rPr lang="en-US" altLang="zh-CN" sz="1200" kern="1200" dirty="0">
                <a:solidFill>
                  <a:srgbClr val="7F7F7F"/>
                </a:solidFill>
                <a:cs typeface="+mn-ea"/>
              </a:rPr>
              <a:t>‘-‘ </a:t>
            </a:r>
            <a:r>
              <a:rPr lang="zh-CN" altLang="en-US" sz="1200" kern="1200" dirty="0">
                <a:solidFill>
                  <a:srgbClr val="7F7F7F"/>
                </a:solidFill>
                <a:cs typeface="+mn-ea"/>
              </a:rPr>
              <a:t>。须以字母数字开头。须以字母数字结尾。</a:t>
            </a:r>
          </a:p>
          <a:p>
            <a:pPr fontAlgn="base" hangingPunct="1">
              <a:lnSpc>
                <a:spcPct val="150000"/>
              </a:lnSpc>
              <a:spcBef>
                <a:spcPct val="0"/>
              </a:spcBef>
              <a:spcAft>
                <a:spcPct val="0"/>
              </a:spcAft>
              <a:defRPr/>
            </a:pPr>
            <a:r>
              <a:rPr lang="zh-CN" altLang="en-US" sz="1200" kern="1200" dirty="0">
                <a:solidFill>
                  <a:srgbClr val="7F7F7F"/>
                </a:solidFill>
                <a:cs typeface="+mn-ea"/>
              </a:rPr>
              <a:t>路径分段名称： 其名称不能是 </a:t>
            </a:r>
            <a:r>
              <a:rPr lang="en-US" altLang="zh-CN" sz="1200" kern="1200" dirty="0">
                <a:solidFill>
                  <a:srgbClr val="7F7F7F"/>
                </a:solidFill>
                <a:cs typeface="+mn-ea"/>
              </a:rPr>
              <a:t>.</a:t>
            </a:r>
            <a:r>
              <a:rPr lang="zh-CN" altLang="en-US" sz="1200" kern="1200" dirty="0">
                <a:solidFill>
                  <a:srgbClr val="7F7F7F"/>
                </a:solidFill>
                <a:cs typeface="+mn-ea"/>
              </a:rPr>
              <a:t>、</a:t>
            </a:r>
            <a:r>
              <a:rPr lang="en-US" altLang="zh-CN" sz="1200" kern="1200" dirty="0">
                <a:solidFill>
                  <a:srgbClr val="7F7F7F"/>
                </a:solidFill>
                <a:cs typeface="+mn-ea"/>
              </a:rPr>
              <a:t>..</a:t>
            </a:r>
            <a:r>
              <a:rPr lang="zh-CN" altLang="en-US" sz="1200" kern="1200" dirty="0">
                <a:solidFill>
                  <a:srgbClr val="7F7F7F"/>
                </a:solidFill>
                <a:cs typeface="+mn-ea"/>
              </a:rPr>
              <a:t>，也不可以包含 </a:t>
            </a:r>
            <a:r>
              <a:rPr lang="en-US" altLang="zh-CN" sz="1200" kern="1200" dirty="0">
                <a:solidFill>
                  <a:srgbClr val="7F7F7F"/>
                </a:solidFill>
                <a:cs typeface="+mn-ea"/>
              </a:rPr>
              <a:t>/</a:t>
            </a:r>
            <a:r>
              <a:rPr lang="zh-CN" altLang="en-US" sz="1200" kern="1200" dirty="0">
                <a:solidFill>
                  <a:srgbClr val="7F7F7F"/>
                </a:solidFill>
                <a:cs typeface="+mn-ea"/>
              </a:rPr>
              <a:t> 或 </a:t>
            </a:r>
            <a:r>
              <a:rPr lang="en-US" altLang="zh-CN" sz="1200" kern="1200" dirty="0">
                <a:solidFill>
                  <a:srgbClr val="7F7F7F"/>
                </a:solidFill>
                <a:cs typeface="+mn-ea"/>
              </a:rPr>
              <a:t>%</a:t>
            </a:r>
            <a:r>
              <a:rPr lang="zh-CN" altLang="en-US" sz="1200" kern="1200" dirty="0">
                <a:solidFill>
                  <a:srgbClr val="7F7F7F"/>
                </a:solidFill>
                <a:cs typeface="+mn-ea"/>
              </a:rPr>
              <a:t> 这些字符</a:t>
            </a:r>
            <a:endParaRPr lang="en-US" altLang="zh-CN" sz="1200" kern="1200" dirty="0">
              <a:solidFill>
                <a:srgbClr val="7F7F7F"/>
              </a:solidFill>
              <a:cs typeface="+mn-ea"/>
              <a:sym typeface="+mn-lt"/>
            </a:endParaRPr>
          </a:p>
        </p:txBody>
      </p:sp>
      <p:pic>
        <p:nvPicPr>
          <p:cNvPr id="2" name="图片 1">
            <a:extLst>
              <a:ext uri="{FF2B5EF4-FFF2-40B4-BE49-F238E27FC236}">
                <a16:creationId xmlns:a16="http://schemas.microsoft.com/office/drawing/2014/main" id="{FB4F2377-1C0E-FE4F-A634-4AB9FD3D1BA6}"/>
              </a:ext>
            </a:extLst>
          </p:cNvPr>
          <p:cNvPicPr>
            <a:picLocks noChangeAspect="1"/>
          </p:cNvPicPr>
          <p:nvPr/>
        </p:nvPicPr>
        <p:blipFill>
          <a:blip r:embed="rId3"/>
          <a:stretch>
            <a:fillRect/>
          </a:stretch>
        </p:blipFill>
        <p:spPr>
          <a:xfrm>
            <a:off x="2708469" y="1985866"/>
            <a:ext cx="5380587" cy="3169911"/>
          </a:xfrm>
          <a:prstGeom prst="rect">
            <a:avLst/>
          </a:prstGeom>
        </p:spPr>
      </p:pic>
      <p:pic>
        <p:nvPicPr>
          <p:cNvPr id="3" name="图片 2">
            <a:extLst>
              <a:ext uri="{FF2B5EF4-FFF2-40B4-BE49-F238E27FC236}">
                <a16:creationId xmlns:a16="http://schemas.microsoft.com/office/drawing/2014/main" id="{3D123156-DAB7-B44A-8467-E2BBB35A062B}"/>
              </a:ext>
            </a:extLst>
          </p:cNvPr>
          <p:cNvPicPr>
            <a:picLocks noChangeAspect="1"/>
          </p:cNvPicPr>
          <p:nvPr/>
        </p:nvPicPr>
        <p:blipFill>
          <a:blip r:embed="rId4"/>
          <a:stretch>
            <a:fillRect/>
          </a:stretch>
        </p:blipFill>
        <p:spPr>
          <a:xfrm>
            <a:off x="2393212" y="5155777"/>
            <a:ext cx="6376214" cy="1479392"/>
          </a:xfrm>
          <a:prstGeom prst="rect">
            <a:avLst/>
          </a:prstGeom>
        </p:spPr>
      </p:pic>
    </p:spTree>
    <p:extLst>
      <p:ext uri="{BB962C8B-B14F-4D97-AF65-F5344CB8AC3E}">
        <p14:creationId xmlns:p14="http://schemas.microsoft.com/office/powerpoint/2010/main" val="154563108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K8S</a:t>
            </a:r>
            <a:r>
              <a:rPr lang="zh-CN" altLang="en-US" dirty="0"/>
              <a:t>资源类型</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资源设置不合理引起来的问题</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795510" y="1305274"/>
            <a:ext cx="10009725" cy="889090"/>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fontAlgn="base" hangingPunct="1">
              <a:lnSpc>
                <a:spcPct val="150000"/>
              </a:lnSpc>
              <a:spcBef>
                <a:spcPct val="0"/>
              </a:spcBef>
              <a:spcAft>
                <a:spcPct val="0"/>
              </a:spcAft>
              <a:defRPr/>
            </a:pPr>
            <a:r>
              <a:rPr lang="zh-CN" altLang="en-US" sz="1200" kern="1200" dirty="0">
                <a:solidFill>
                  <a:srgbClr val="7F7F7F"/>
                </a:solidFill>
                <a:cs typeface="+mn-ea"/>
                <a:sym typeface="+mn-lt"/>
              </a:rPr>
              <a:t>在</a:t>
            </a:r>
            <a:r>
              <a:rPr lang="en-US" altLang="zh-CN" sz="1200" kern="1200" dirty="0">
                <a:solidFill>
                  <a:srgbClr val="7F7F7F"/>
                </a:solidFill>
                <a:cs typeface="+mn-ea"/>
                <a:sym typeface="+mn-lt"/>
              </a:rPr>
              <a:t>K8S</a:t>
            </a:r>
            <a:r>
              <a:rPr lang="zh-CN" altLang="en-US" sz="1200" kern="1200" dirty="0">
                <a:solidFill>
                  <a:srgbClr val="7F7F7F"/>
                </a:solidFill>
                <a:cs typeface="+mn-ea"/>
                <a:sym typeface="+mn-lt"/>
              </a:rPr>
              <a:t>集群中，存在</a:t>
            </a:r>
            <a:r>
              <a:rPr lang="en-US" altLang="zh-CN" sz="1200" kern="1200" dirty="0">
                <a:solidFill>
                  <a:srgbClr val="7F7F7F"/>
                </a:solidFill>
                <a:cs typeface="+mn-ea"/>
                <a:sym typeface="+mn-lt"/>
              </a:rPr>
              <a:t>limit</a:t>
            </a:r>
            <a:r>
              <a:rPr lang="zh-CN" altLang="en-US" sz="1200" kern="1200" dirty="0">
                <a:solidFill>
                  <a:srgbClr val="7F7F7F"/>
                </a:solidFill>
                <a:cs typeface="+mn-ea"/>
                <a:sym typeface="+mn-lt"/>
              </a:rPr>
              <a:t> 和 </a:t>
            </a:r>
            <a:r>
              <a:rPr lang="en-US" altLang="zh-CN" sz="1200" kern="1200" dirty="0">
                <a:solidFill>
                  <a:srgbClr val="7F7F7F"/>
                </a:solidFill>
                <a:cs typeface="+mn-ea"/>
                <a:sym typeface="+mn-lt"/>
              </a:rPr>
              <a:t>Request</a:t>
            </a:r>
            <a:r>
              <a:rPr lang="zh-CN" altLang="en-US" sz="1200" kern="1200" dirty="0">
                <a:solidFill>
                  <a:srgbClr val="7F7F7F"/>
                </a:solidFill>
                <a:cs typeface="+mn-ea"/>
                <a:sym typeface="+mn-lt"/>
              </a:rPr>
              <a:t> 资源限制，以内存为例子，假设主机有空闲内存</a:t>
            </a:r>
            <a:r>
              <a:rPr lang="en-US" altLang="zh-CN" sz="1200" kern="1200" dirty="0">
                <a:solidFill>
                  <a:srgbClr val="7F7F7F"/>
                </a:solidFill>
                <a:cs typeface="+mn-ea"/>
                <a:sym typeface="+mn-lt"/>
              </a:rPr>
              <a:t>3G,</a:t>
            </a:r>
            <a:r>
              <a:rPr lang="zh-CN" altLang="en-US" sz="1200" kern="1200" dirty="0">
                <a:solidFill>
                  <a:srgbClr val="7F7F7F"/>
                </a:solidFill>
                <a:cs typeface="+mn-ea"/>
                <a:sym typeface="+mn-lt"/>
              </a:rPr>
              <a:t> 这个时候部署了一个</a:t>
            </a:r>
            <a:r>
              <a:rPr lang="en-US" altLang="zh-CN" sz="1200" kern="1200" dirty="0">
                <a:solidFill>
                  <a:srgbClr val="7F7F7F"/>
                </a:solidFill>
                <a:cs typeface="+mn-ea"/>
                <a:sym typeface="+mn-lt"/>
              </a:rPr>
              <a:t>request</a:t>
            </a:r>
            <a:r>
              <a:rPr lang="zh-CN" altLang="en-US" sz="1200" kern="1200" dirty="0">
                <a:solidFill>
                  <a:srgbClr val="7F7F7F"/>
                </a:solidFill>
                <a:cs typeface="+mn-ea"/>
                <a:sym typeface="+mn-lt"/>
              </a:rPr>
              <a:t> 值为</a:t>
            </a:r>
            <a:r>
              <a:rPr lang="en-US" altLang="zh-CN" sz="1200" kern="1200" dirty="0">
                <a:solidFill>
                  <a:srgbClr val="7F7F7F"/>
                </a:solidFill>
                <a:cs typeface="+mn-ea"/>
                <a:sym typeface="+mn-lt"/>
              </a:rPr>
              <a:t>2G</a:t>
            </a:r>
            <a:r>
              <a:rPr lang="zh-CN" altLang="en-US" sz="1200" kern="1200" dirty="0">
                <a:solidFill>
                  <a:srgbClr val="7F7F7F"/>
                </a:solidFill>
                <a:cs typeface="+mn-ea"/>
                <a:sym typeface="+mn-lt"/>
              </a:rPr>
              <a:t> </a:t>
            </a:r>
            <a:r>
              <a:rPr lang="en-US" altLang="zh-CN" sz="1200" kern="1200" dirty="0">
                <a:solidFill>
                  <a:srgbClr val="7F7F7F"/>
                </a:solidFill>
                <a:cs typeface="+mn-ea"/>
                <a:sym typeface="+mn-lt"/>
              </a:rPr>
              <a:t>,</a:t>
            </a:r>
            <a:r>
              <a:rPr lang="zh-CN" altLang="en-US" sz="1200" kern="1200" dirty="0">
                <a:solidFill>
                  <a:srgbClr val="7F7F7F"/>
                </a:solidFill>
                <a:cs typeface="+mn-ea"/>
                <a:sym typeface="+mn-lt"/>
              </a:rPr>
              <a:t> </a:t>
            </a:r>
            <a:r>
              <a:rPr lang="en-US" altLang="zh-CN" sz="1200" kern="1200" dirty="0">
                <a:solidFill>
                  <a:srgbClr val="7F7F7F"/>
                </a:solidFill>
                <a:cs typeface="+mn-ea"/>
                <a:sym typeface="+mn-lt"/>
              </a:rPr>
              <a:t>limit</a:t>
            </a:r>
            <a:r>
              <a:rPr lang="zh-CN" altLang="en-US" sz="1200" kern="1200" dirty="0">
                <a:solidFill>
                  <a:srgbClr val="7F7F7F"/>
                </a:solidFill>
                <a:cs typeface="+mn-ea"/>
                <a:sym typeface="+mn-lt"/>
              </a:rPr>
              <a:t> 为</a:t>
            </a:r>
            <a:r>
              <a:rPr lang="en-US" altLang="zh-CN" sz="1200" kern="1200" dirty="0">
                <a:solidFill>
                  <a:srgbClr val="7F7F7F"/>
                </a:solidFill>
                <a:cs typeface="+mn-ea"/>
                <a:sym typeface="+mn-lt"/>
              </a:rPr>
              <a:t>8G</a:t>
            </a:r>
            <a:r>
              <a:rPr lang="zh-CN" altLang="en-US" sz="1200" kern="1200" dirty="0">
                <a:solidFill>
                  <a:srgbClr val="7F7F7F"/>
                </a:solidFill>
                <a:cs typeface="+mn-ea"/>
                <a:sym typeface="+mn-lt"/>
              </a:rPr>
              <a:t> 的</a:t>
            </a:r>
            <a:r>
              <a:rPr lang="en-US" altLang="zh-CN" sz="1200" kern="1200" dirty="0">
                <a:solidFill>
                  <a:srgbClr val="7F7F7F"/>
                </a:solidFill>
                <a:cs typeface="+mn-ea"/>
                <a:sym typeface="+mn-lt"/>
              </a:rPr>
              <a:t>pod</a:t>
            </a:r>
          </a:p>
          <a:p>
            <a:pPr lvl="0" fontAlgn="base" hangingPunct="1">
              <a:lnSpc>
                <a:spcPct val="150000"/>
              </a:lnSpc>
              <a:spcBef>
                <a:spcPct val="0"/>
              </a:spcBef>
              <a:spcAft>
                <a:spcPct val="0"/>
              </a:spcAft>
              <a:defRPr/>
            </a:pPr>
            <a:r>
              <a:rPr lang="en-US" altLang="zh-CN" sz="1200" kern="1200" dirty="0">
                <a:solidFill>
                  <a:srgbClr val="7F7F7F"/>
                </a:solidFill>
                <a:cs typeface="+mn-ea"/>
                <a:sym typeface="+mn-lt"/>
              </a:rPr>
              <a:t>K8s</a:t>
            </a:r>
            <a:r>
              <a:rPr lang="zh-CN" altLang="en-US" sz="1200" kern="1200" dirty="0">
                <a:solidFill>
                  <a:srgbClr val="7F7F7F"/>
                </a:solidFill>
                <a:cs typeface="+mn-ea"/>
                <a:sym typeface="+mn-lt"/>
              </a:rPr>
              <a:t>会根据</a:t>
            </a:r>
            <a:r>
              <a:rPr lang="en-US" altLang="zh-CN" sz="1200" kern="1200" dirty="0">
                <a:solidFill>
                  <a:srgbClr val="7F7F7F"/>
                </a:solidFill>
                <a:cs typeface="+mn-ea"/>
                <a:sym typeface="+mn-lt"/>
              </a:rPr>
              <a:t>Request</a:t>
            </a:r>
            <a:r>
              <a:rPr lang="zh-CN" altLang="en-US" sz="1200" kern="1200" dirty="0">
                <a:solidFill>
                  <a:srgbClr val="7F7F7F"/>
                </a:solidFill>
                <a:cs typeface="+mn-ea"/>
                <a:sym typeface="+mn-lt"/>
              </a:rPr>
              <a:t>的值查找资源符合的</a:t>
            </a:r>
            <a:r>
              <a:rPr lang="en-US" altLang="zh-CN" sz="1200" kern="1200" dirty="0">
                <a:solidFill>
                  <a:srgbClr val="7F7F7F"/>
                </a:solidFill>
                <a:cs typeface="+mn-ea"/>
                <a:sym typeface="+mn-lt"/>
              </a:rPr>
              <a:t>node</a:t>
            </a:r>
            <a:r>
              <a:rPr lang="zh-CN" altLang="en-US" sz="1200" kern="1200" dirty="0">
                <a:solidFill>
                  <a:srgbClr val="7F7F7F"/>
                </a:solidFill>
                <a:cs typeface="+mn-ea"/>
                <a:sym typeface="+mn-lt"/>
              </a:rPr>
              <a:t>进行</a:t>
            </a:r>
            <a:r>
              <a:rPr lang="en-US" altLang="zh-CN" sz="1200" kern="1200" dirty="0">
                <a:solidFill>
                  <a:srgbClr val="7F7F7F"/>
                </a:solidFill>
                <a:cs typeface="+mn-ea"/>
                <a:sym typeface="+mn-lt"/>
              </a:rPr>
              <a:t>pod</a:t>
            </a:r>
            <a:r>
              <a:rPr lang="zh-CN" altLang="en-US" sz="1200" kern="1200" dirty="0">
                <a:solidFill>
                  <a:srgbClr val="7F7F7F"/>
                </a:solidFill>
                <a:cs typeface="+mn-ea"/>
                <a:sym typeface="+mn-lt"/>
              </a:rPr>
              <a:t>调度。因为主机资源大于</a:t>
            </a:r>
            <a:r>
              <a:rPr lang="en-US" altLang="zh-CN" sz="1200" kern="1200" dirty="0">
                <a:solidFill>
                  <a:srgbClr val="7F7F7F"/>
                </a:solidFill>
                <a:cs typeface="+mn-ea"/>
                <a:sym typeface="+mn-lt"/>
              </a:rPr>
              <a:t>2G</a:t>
            </a:r>
            <a:r>
              <a:rPr lang="zh-CN" altLang="en-US" sz="1200" kern="1200" dirty="0">
                <a:solidFill>
                  <a:srgbClr val="7F7F7F"/>
                </a:solidFill>
                <a:cs typeface="+mn-ea"/>
                <a:sym typeface="+mn-lt"/>
              </a:rPr>
              <a:t>，所以</a:t>
            </a:r>
            <a:r>
              <a:rPr lang="en-US" altLang="zh-CN" sz="1200" kern="1200" dirty="0">
                <a:solidFill>
                  <a:srgbClr val="7F7F7F"/>
                </a:solidFill>
                <a:cs typeface="+mn-ea"/>
                <a:sym typeface="+mn-lt"/>
              </a:rPr>
              <a:t>pod</a:t>
            </a:r>
            <a:r>
              <a:rPr lang="zh-CN" altLang="en-US" sz="1200" kern="1200" dirty="0">
                <a:solidFill>
                  <a:srgbClr val="7F7F7F"/>
                </a:solidFill>
                <a:cs typeface="+mn-ea"/>
                <a:sym typeface="+mn-lt"/>
              </a:rPr>
              <a:t>调度到这个机器上，但是</a:t>
            </a:r>
            <a:r>
              <a:rPr lang="en-US" altLang="zh-CN" sz="1200" kern="1200" dirty="0">
                <a:solidFill>
                  <a:srgbClr val="7F7F7F"/>
                </a:solidFill>
                <a:cs typeface="+mn-ea"/>
                <a:sym typeface="+mn-lt"/>
              </a:rPr>
              <a:t>pod</a:t>
            </a:r>
            <a:r>
              <a:rPr lang="zh-CN" altLang="en-US" sz="1200" kern="1200" dirty="0">
                <a:solidFill>
                  <a:srgbClr val="7F7F7F"/>
                </a:solidFill>
                <a:cs typeface="+mn-ea"/>
                <a:sym typeface="+mn-lt"/>
              </a:rPr>
              <a:t>资源设置上限太高，如果一下子资源占用飙到</a:t>
            </a:r>
            <a:r>
              <a:rPr lang="en-US" altLang="zh-CN" sz="1200" kern="1200" dirty="0">
                <a:solidFill>
                  <a:srgbClr val="7F7F7F"/>
                </a:solidFill>
                <a:cs typeface="+mn-ea"/>
                <a:sym typeface="+mn-lt"/>
              </a:rPr>
              <a:t>limit</a:t>
            </a:r>
            <a:r>
              <a:rPr lang="zh-CN" altLang="en-US" sz="1200" kern="1200" dirty="0">
                <a:solidFill>
                  <a:srgbClr val="7F7F7F"/>
                </a:solidFill>
                <a:cs typeface="+mn-ea"/>
                <a:sym typeface="+mn-lt"/>
              </a:rPr>
              <a:t> 最高限制</a:t>
            </a:r>
            <a:r>
              <a:rPr lang="en-US" altLang="zh-CN" sz="1200" kern="1200" dirty="0">
                <a:solidFill>
                  <a:srgbClr val="7F7F7F"/>
                </a:solidFill>
                <a:cs typeface="+mn-ea"/>
                <a:sym typeface="+mn-lt"/>
              </a:rPr>
              <a:t>8G</a:t>
            </a:r>
            <a:r>
              <a:rPr lang="zh-CN" altLang="en-US" sz="1200" kern="1200" dirty="0">
                <a:solidFill>
                  <a:srgbClr val="7F7F7F"/>
                </a:solidFill>
                <a:cs typeface="+mn-ea"/>
                <a:sym typeface="+mn-lt"/>
              </a:rPr>
              <a:t>，极大的概率会出现该</a:t>
            </a:r>
            <a:r>
              <a:rPr lang="en-US" altLang="zh-CN" sz="1200" kern="1200" dirty="0">
                <a:solidFill>
                  <a:srgbClr val="7F7F7F"/>
                </a:solidFill>
                <a:cs typeface="+mn-ea"/>
                <a:sym typeface="+mn-lt"/>
              </a:rPr>
              <a:t>pod</a:t>
            </a:r>
            <a:r>
              <a:rPr lang="zh-CN" altLang="en-US" sz="1200" kern="1200" dirty="0">
                <a:solidFill>
                  <a:srgbClr val="7F7F7F"/>
                </a:solidFill>
                <a:cs typeface="+mn-ea"/>
                <a:sym typeface="+mn-lt"/>
              </a:rPr>
              <a:t> </a:t>
            </a:r>
            <a:r>
              <a:rPr lang="en-US" altLang="zh-CN" sz="1200" kern="1200" dirty="0" err="1">
                <a:solidFill>
                  <a:srgbClr val="7F7F7F"/>
                </a:solidFill>
                <a:cs typeface="+mn-ea"/>
                <a:sym typeface="+mn-lt"/>
              </a:rPr>
              <a:t>oom</a:t>
            </a:r>
            <a:r>
              <a:rPr lang="zh-CN" altLang="en-US" sz="1200" kern="1200" dirty="0">
                <a:solidFill>
                  <a:srgbClr val="7F7F7F"/>
                </a:solidFill>
                <a:cs typeface="+mn-ea"/>
                <a:sym typeface="+mn-lt"/>
              </a:rPr>
              <a:t>，严重会导致该服务器卡死。</a:t>
            </a:r>
            <a:endParaRPr lang="en-US" altLang="zh-CN" sz="1200" kern="1200" dirty="0">
              <a:solidFill>
                <a:srgbClr val="7F7F7F"/>
              </a:solidFill>
              <a:cs typeface="+mn-ea"/>
              <a:sym typeface="+mn-lt"/>
            </a:endParaRPr>
          </a:p>
        </p:txBody>
      </p:sp>
      <p:pic>
        <p:nvPicPr>
          <p:cNvPr id="3" name="图片 2">
            <a:extLst>
              <a:ext uri="{FF2B5EF4-FFF2-40B4-BE49-F238E27FC236}">
                <a16:creationId xmlns:a16="http://schemas.microsoft.com/office/drawing/2014/main" id="{AC9F41AF-C9F6-D641-8D72-DB23E6A1047F}"/>
              </a:ext>
            </a:extLst>
          </p:cNvPr>
          <p:cNvPicPr>
            <a:picLocks noChangeAspect="1"/>
          </p:cNvPicPr>
          <p:nvPr/>
        </p:nvPicPr>
        <p:blipFill>
          <a:blip r:embed="rId2"/>
          <a:stretch>
            <a:fillRect/>
          </a:stretch>
        </p:blipFill>
        <p:spPr>
          <a:xfrm>
            <a:off x="799629" y="2397139"/>
            <a:ext cx="3797300" cy="3594100"/>
          </a:xfrm>
          <a:prstGeom prst="rect">
            <a:avLst/>
          </a:prstGeom>
        </p:spPr>
      </p:pic>
      <p:pic>
        <p:nvPicPr>
          <p:cNvPr id="4" name="图片 3">
            <a:extLst>
              <a:ext uri="{FF2B5EF4-FFF2-40B4-BE49-F238E27FC236}">
                <a16:creationId xmlns:a16="http://schemas.microsoft.com/office/drawing/2014/main" id="{4F01387A-AFA4-7840-8229-8034D6B5DA8C}"/>
              </a:ext>
            </a:extLst>
          </p:cNvPr>
          <p:cNvPicPr>
            <a:picLocks noChangeAspect="1"/>
          </p:cNvPicPr>
          <p:nvPr/>
        </p:nvPicPr>
        <p:blipFill>
          <a:blip r:embed="rId3"/>
          <a:stretch>
            <a:fillRect/>
          </a:stretch>
        </p:blipFill>
        <p:spPr>
          <a:xfrm>
            <a:off x="5697776" y="2133386"/>
            <a:ext cx="4980545" cy="4311864"/>
          </a:xfrm>
          <a:prstGeom prst="rect">
            <a:avLst/>
          </a:prstGeom>
        </p:spPr>
      </p:pic>
      <p:sp>
        <p:nvSpPr>
          <p:cNvPr id="2" name="文本框 1">
            <a:extLst>
              <a:ext uri="{FF2B5EF4-FFF2-40B4-BE49-F238E27FC236}">
                <a16:creationId xmlns:a16="http://schemas.microsoft.com/office/drawing/2014/main" id="{F6DE31E3-63DE-634F-A6AA-DA3E3F2CFD0E}"/>
              </a:ext>
            </a:extLst>
          </p:cNvPr>
          <p:cNvSpPr txBox="1"/>
          <p:nvPr/>
        </p:nvSpPr>
        <p:spPr>
          <a:xfrm>
            <a:off x="1189070" y="3855065"/>
            <a:ext cx="649217"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空闲</a:t>
            </a: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3G</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spTree>
    <p:extLst>
      <p:ext uri="{BB962C8B-B14F-4D97-AF65-F5344CB8AC3E}">
        <p14:creationId xmlns:p14="http://schemas.microsoft.com/office/powerpoint/2010/main" val="42860714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目录样式示例B"/>
          <p:cNvSpPr txBox="1">
            <a:spLocks noGrp="1"/>
          </p:cNvSpPr>
          <p:nvPr>
            <p:ph type="title"/>
          </p:nvPr>
        </p:nvSpPr>
        <p:spPr>
          <a:prstGeom prst="rect">
            <a:avLst/>
          </a:prstGeom>
        </p:spPr>
        <p:txBody>
          <a:bodyPr/>
          <a:lstStyle>
            <a:lvl1pPr defTabSz="804672">
              <a:defRPr sz="2112"/>
            </a:lvl1pPr>
          </a:lstStyle>
          <a:p>
            <a:r>
              <a:rPr lang="en" dirty="0"/>
              <a:t>K8S分享</a:t>
            </a:r>
          </a:p>
        </p:txBody>
      </p:sp>
      <p:sp>
        <p:nvSpPr>
          <p:cNvPr id="19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178" name="线条"/>
          <p:cNvSpPr/>
          <p:nvPr/>
        </p:nvSpPr>
        <p:spPr>
          <a:xfrm>
            <a:off x="3330952" y="2653389"/>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79" name="线条"/>
          <p:cNvSpPr/>
          <p:nvPr/>
        </p:nvSpPr>
        <p:spPr>
          <a:xfrm>
            <a:off x="3330952" y="3393383"/>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0" name="线条"/>
          <p:cNvSpPr/>
          <p:nvPr/>
        </p:nvSpPr>
        <p:spPr>
          <a:xfrm>
            <a:off x="3330952" y="4133377"/>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1" name="线条"/>
          <p:cNvSpPr/>
          <p:nvPr/>
        </p:nvSpPr>
        <p:spPr>
          <a:xfrm>
            <a:off x="3330952" y="4873371"/>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6" name="点击编辑目录标题A#16"/>
          <p:cNvSpPr txBox="1"/>
          <p:nvPr/>
        </p:nvSpPr>
        <p:spPr>
          <a:xfrm>
            <a:off x="4158392" y="2114745"/>
            <a:ext cx="2020744"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Docker</a:t>
            </a:r>
            <a:r>
              <a:rPr lang="zh-CN" altLang="en-US" dirty="0"/>
              <a:t>的概念与优势</a:t>
            </a:r>
            <a:endParaRPr dirty="0"/>
          </a:p>
        </p:txBody>
      </p:sp>
      <p:sp>
        <p:nvSpPr>
          <p:cNvPr id="187" name="点击编辑目录标题B#16"/>
          <p:cNvSpPr txBox="1"/>
          <p:nvPr/>
        </p:nvSpPr>
        <p:spPr>
          <a:xfrm>
            <a:off x="4158392" y="2851345"/>
            <a:ext cx="1722585"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a:t>
            </a:r>
            <a:r>
              <a:rPr lang="zh-CN" altLang="en-US" dirty="0"/>
              <a:t>的概念与优势</a:t>
            </a:r>
            <a:endParaRPr dirty="0"/>
          </a:p>
        </p:txBody>
      </p:sp>
      <p:sp>
        <p:nvSpPr>
          <p:cNvPr id="188" name="点击编辑目录标题C#16"/>
          <p:cNvSpPr txBox="1"/>
          <p:nvPr/>
        </p:nvSpPr>
        <p:spPr>
          <a:xfrm>
            <a:off x="4152786" y="3587945"/>
            <a:ext cx="1342673"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a:t>
            </a:r>
            <a:r>
              <a:rPr lang="zh-CN" altLang="en-US" dirty="0"/>
              <a:t> 资源类型</a:t>
            </a:r>
            <a:endParaRPr dirty="0"/>
          </a:p>
        </p:txBody>
      </p:sp>
      <p:sp>
        <p:nvSpPr>
          <p:cNvPr id="189" name="点击编辑目录标题D#16"/>
          <p:cNvSpPr txBox="1"/>
          <p:nvPr/>
        </p:nvSpPr>
        <p:spPr>
          <a:xfrm>
            <a:off x="4152786" y="4329732"/>
            <a:ext cx="1770676"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a:t>
            </a:r>
            <a:r>
              <a:rPr lang="zh-CN" altLang="en-US" dirty="0"/>
              <a:t> 自动扩展</a:t>
            </a:r>
            <a:r>
              <a:rPr lang="en-US" altLang="zh-CN" dirty="0"/>
              <a:t>HPA</a:t>
            </a:r>
            <a:endParaRPr dirty="0"/>
          </a:p>
        </p:txBody>
      </p:sp>
      <p:sp>
        <p:nvSpPr>
          <p:cNvPr id="16" name="线条">
            <a:extLst>
              <a:ext uri="{FF2B5EF4-FFF2-40B4-BE49-F238E27FC236}">
                <a16:creationId xmlns:a16="http://schemas.microsoft.com/office/drawing/2014/main" id="{EF72A360-1C43-5545-8A82-617ADF9C2882}"/>
              </a:ext>
            </a:extLst>
          </p:cNvPr>
          <p:cNvSpPr/>
          <p:nvPr/>
        </p:nvSpPr>
        <p:spPr>
          <a:xfrm>
            <a:off x="3330952" y="5505275"/>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7" name="04">
            <a:extLst>
              <a:ext uri="{FF2B5EF4-FFF2-40B4-BE49-F238E27FC236}">
                <a16:creationId xmlns:a16="http://schemas.microsoft.com/office/drawing/2014/main" id="{B0CD9F87-75FB-0F40-92B6-511F3D115559}"/>
              </a:ext>
            </a:extLst>
          </p:cNvPr>
          <p:cNvSpPr/>
          <p:nvPr/>
        </p:nvSpPr>
        <p:spPr>
          <a:xfrm>
            <a:off x="3532012" y="4996165"/>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5</a:t>
            </a:r>
            <a:endParaRPr dirty="0">
              <a:solidFill>
                <a:schemeClr val="bg2">
                  <a:lumMod val="10000"/>
                </a:schemeClr>
              </a:solidFill>
            </a:endParaRPr>
          </a:p>
        </p:txBody>
      </p:sp>
      <p:sp>
        <p:nvSpPr>
          <p:cNvPr id="19" name="点击编辑目录标题D#16">
            <a:extLst>
              <a:ext uri="{FF2B5EF4-FFF2-40B4-BE49-F238E27FC236}">
                <a16:creationId xmlns:a16="http://schemas.microsoft.com/office/drawing/2014/main" id="{4A3750F0-9040-5D4F-A8A1-082D991FA32E}"/>
              </a:ext>
            </a:extLst>
          </p:cNvPr>
          <p:cNvSpPr txBox="1"/>
          <p:nvPr/>
        </p:nvSpPr>
        <p:spPr>
          <a:xfrm>
            <a:off x="4152786" y="5062403"/>
            <a:ext cx="1938990"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zh-CN" altLang="en-US" dirty="0"/>
              <a:t>关于容器的灵魂拷问</a:t>
            </a:r>
          </a:p>
        </p:txBody>
      </p:sp>
      <p:sp>
        <p:nvSpPr>
          <p:cNvPr id="21" name="03">
            <a:extLst>
              <a:ext uri="{FF2B5EF4-FFF2-40B4-BE49-F238E27FC236}">
                <a16:creationId xmlns:a16="http://schemas.microsoft.com/office/drawing/2014/main" id="{EC95F481-7343-4844-A58F-1127853EE81F}"/>
              </a:ext>
            </a:extLst>
          </p:cNvPr>
          <p:cNvSpPr/>
          <p:nvPr/>
        </p:nvSpPr>
        <p:spPr>
          <a:xfrm>
            <a:off x="3532012" y="2081377"/>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1</a:t>
            </a:r>
            <a:endParaRPr dirty="0">
              <a:solidFill>
                <a:schemeClr val="bg2">
                  <a:lumMod val="10000"/>
                </a:schemeClr>
              </a:solidFill>
            </a:endParaRPr>
          </a:p>
        </p:txBody>
      </p:sp>
      <p:sp>
        <p:nvSpPr>
          <p:cNvPr id="23" name="03">
            <a:extLst>
              <a:ext uri="{FF2B5EF4-FFF2-40B4-BE49-F238E27FC236}">
                <a16:creationId xmlns:a16="http://schemas.microsoft.com/office/drawing/2014/main" id="{DFA61BC5-5237-3346-BEBF-611797652019}"/>
              </a:ext>
            </a:extLst>
          </p:cNvPr>
          <p:cNvSpPr/>
          <p:nvPr/>
        </p:nvSpPr>
        <p:spPr>
          <a:xfrm>
            <a:off x="3532012" y="2836416"/>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2</a:t>
            </a:r>
            <a:endParaRPr dirty="0">
              <a:solidFill>
                <a:schemeClr val="bg2">
                  <a:lumMod val="10000"/>
                </a:schemeClr>
              </a:solidFill>
            </a:endParaRPr>
          </a:p>
        </p:txBody>
      </p:sp>
      <p:sp>
        <p:nvSpPr>
          <p:cNvPr id="20" name="01">
            <a:extLst>
              <a:ext uri="{FF2B5EF4-FFF2-40B4-BE49-F238E27FC236}">
                <a16:creationId xmlns:a16="http://schemas.microsoft.com/office/drawing/2014/main" id="{5C001D80-878F-F846-8DB0-9B85079BD578}"/>
              </a:ext>
            </a:extLst>
          </p:cNvPr>
          <p:cNvSpPr/>
          <p:nvPr/>
        </p:nvSpPr>
        <p:spPr>
          <a:xfrm>
            <a:off x="3532012" y="4315792"/>
            <a:ext cx="375164" cy="375164"/>
          </a:xfrm>
          <a:prstGeom prst="roundRect">
            <a:avLst>
              <a:gd name="adj" fmla="val 50000"/>
            </a:avLst>
          </a:prstGeom>
          <a:solidFill>
            <a:srgbClr val="1E5096"/>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t>0</a:t>
            </a:r>
            <a:r>
              <a:rPr lang="en-US" altLang="zh-CN" dirty="0"/>
              <a:t>4</a:t>
            </a:r>
            <a:endParaRPr dirty="0"/>
          </a:p>
        </p:txBody>
      </p:sp>
      <p:sp>
        <p:nvSpPr>
          <p:cNvPr id="24" name="03">
            <a:extLst>
              <a:ext uri="{FF2B5EF4-FFF2-40B4-BE49-F238E27FC236}">
                <a16:creationId xmlns:a16="http://schemas.microsoft.com/office/drawing/2014/main" id="{8807AEA9-AFD4-7F46-8DCD-BFC8064BF0A5}"/>
              </a:ext>
            </a:extLst>
          </p:cNvPr>
          <p:cNvSpPr/>
          <p:nvPr/>
        </p:nvSpPr>
        <p:spPr>
          <a:xfrm>
            <a:off x="3532012" y="3597738"/>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3</a:t>
            </a:r>
            <a:endParaRPr dirty="0">
              <a:solidFill>
                <a:schemeClr val="bg2">
                  <a:lumMod val="10000"/>
                </a:schemeClr>
              </a:solidFill>
            </a:endParaRPr>
          </a:p>
        </p:txBody>
      </p:sp>
    </p:spTree>
    <p:extLst>
      <p:ext uri="{BB962C8B-B14F-4D97-AF65-F5344CB8AC3E}">
        <p14:creationId xmlns:p14="http://schemas.microsoft.com/office/powerpoint/2010/main" val="38760946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K8S</a:t>
            </a:r>
            <a:r>
              <a:rPr lang="zh-CN" altLang="en-US" dirty="0"/>
              <a:t> 自动扩展</a:t>
            </a:r>
            <a:r>
              <a:rPr lang="en-US" altLang="zh-CN" dirty="0"/>
              <a:t>HPA</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创建</a:t>
            </a:r>
            <a:r>
              <a:rPr lang="en-US" altLang="zh-CN" sz="1400" dirty="0"/>
              <a:t>pod</a:t>
            </a:r>
            <a:r>
              <a:rPr lang="zh-CN" altLang="en-US" sz="1400" dirty="0"/>
              <a:t>的流程</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1071562" y="1108075"/>
            <a:ext cx="10009725" cy="889154"/>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fontAlgn="base" hangingPunct="1">
              <a:lnSpc>
                <a:spcPct val="150000"/>
              </a:lnSpc>
              <a:spcBef>
                <a:spcPct val="0"/>
              </a:spcBef>
              <a:spcAft>
                <a:spcPct val="0"/>
              </a:spcAft>
              <a:defRPr/>
            </a:pPr>
            <a:r>
              <a:rPr lang="en-US" altLang="zh-CN" sz="1200" kern="1200" dirty="0" err="1">
                <a:solidFill>
                  <a:srgbClr val="7F7F7F"/>
                </a:solidFill>
                <a:cs typeface="+mn-ea"/>
                <a:sym typeface="+mn-lt"/>
              </a:rPr>
              <a:t>Kubectl</a:t>
            </a:r>
            <a:r>
              <a:rPr lang="zh-CN" altLang="en-US" sz="1200" kern="1200" dirty="0">
                <a:solidFill>
                  <a:srgbClr val="7F7F7F"/>
                </a:solidFill>
                <a:cs typeface="+mn-ea"/>
                <a:sym typeface="+mn-lt"/>
              </a:rPr>
              <a:t>向</a:t>
            </a:r>
            <a:r>
              <a:rPr lang="en-US" altLang="zh-CN" sz="1200" kern="1200" dirty="0" err="1">
                <a:solidFill>
                  <a:srgbClr val="7F7F7F"/>
                </a:solidFill>
                <a:cs typeface="+mn-ea"/>
                <a:sym typeface="+mn-lt"/>
              </a:rPr>
              <a:t>api</a:t>
            </a:r>
            <a:r>
              <a:rPr lang="zh-CN" altLang="en-US" sz="1200" kern="1200" dirty="0">
                <a:solidFill>
                  <a:srgbClr val="7F7F7F"/>
                </a:solidFill>
                <a:cs typeface="+mn-ea"/>
                <a:sym typeface="+mn-lt"/>
              </a:rPr>
              <a:t> </a:t>
            </a:r>
            <a:r>
              <a:rPr lang="en-US" altLang="zh-CN" sz="1200" kern="1200" dirty="0">
                <a:solidFill>
                  <a:srgbClr val="7F7F7F"/>
                </a:solidFill>
                <a:cs typeface="+mn-ea"/>
                <a:sym typeface="+mn-lt"/>
              </a:rPr>
              <a:t>server</a:t>
            </a:r>
            <a:r>
              <a:rPr lang="zh-CN" altLang="en-US" sz="1200" kern="1200" dirty="0">
                <a:solidFill>
                  <a:srgbClr val="7F7F7F"/>
                </a:solidFill>
                <a:cs typeface="+mn-ea"/>
                <a:sym typeface="+mn-lt"/>
              </a:rPr>
              <a:t>发起创建</a:t>
            </a:r>
            <a:r>
              <a:rPr lang="en-US" altLang="zh-CN" sz="1200" kern="1200" dirty="0" err="1">
                <a:solidFill>
                  <a:srgbClr val="7F7F7F"/>
                </a:solidFill>
                <a:cs typeface="+mn-ea"/>
                <a:sym typeface="+mn-lt"/>
              </a:rPr>
              <a:t>yaml</a:t>
            </a:r>
            <a:r>
              <a:rPr lang="zh-CN" altLang="en-US" sz="1200" kern="1200" dirty="0">
                <a:solidFill>
                  <a:srgbClr val="7F7F7F"/>
                </a:solidFill>
                <a:cs typeface="+mn-ea"/>
                <a:sym typeface="+mn-lt"/>
              </a:rPr>
              <a:t>文件的请求，</a:t>
            </a:r>
            <a:r>
              <a:rPr lang="en-US" altLang="zh-CN" sz="1200" kern="1200" dirty="0" err="1">
                <a:solidFill>
                  <a:srgbClr val="7F7F7F"/>
                </a:solidFill>
                <a:cs typeface="+mn-ea"/>
                <a:sym typeface="+mn-lt"/>
              </a:rPr>
              <a:t>apiserver</a:t>
            </a:r>
            <a:r>
              <a:rPr lang="zh-CN" altLang="en-US" sz="1200" kern="1200" dirty="0">
                <a:solidFill>
                  <a:srgbClr val="7F7F7F"/>
                </a:solidFill>
                <a:cs typeface="+mn-ea"/>
                <a:sym typeface="+mn-lt"/>
              </a:rPr>
              <a:t>收到请求后，将信息存储在</a:t>
            </a:r>
            <a:r>
              <a:rPr lang="en-US" altLang="zh-CN" sz="1200" kern="1200" dirty="0" err="1">
                <a:solidFill>
                  <a:srgbClr val="7F7F7F"/>
                </a:solidFill>
                <a:cs typeface="+mn-ea"/>
                <a:sym typeface="+mn-lt"/>
              </a:rPr>
              <a:t>etcd</a:t>
            </a:r>
            <a:r>
              <a:rPr lang="zh-CN" altLang="en-US" sz="1200" kern="1200" dirty="0">
                <a:solidFill>
                  <a:srgbClr val="7F7F7F"/>
                </a:solidFill>
                <a:cs typeface="+mn-ea"/>
                <a:sym typeface="+mn-lt"/>
              </a:rPr>
              <a:t>中，</a:t>
            </a:r>
            <a:r>
              <a:rPr lang="en-US" altLang="zh-CN" sz="1200" kern="1200" dirty="0">
                <a:solidFill>
                  <a:srgbClr val="7F7F7F"/>
                </a:solidFill>
                <a:cs typeface="+mn-ea"/>
                <a:sym typeface="+mn-lt"/>
              </a:rPr>
              <a:t>RC</a:t>
            </a:r>
            <a:r>
              <a:rPr lang="zh-CN" altLang="en-US" sz="1200" kern="1200" dirty="0">
                <a:solidFill>
                  <a:srgbClr val="7F7F7F"/>
                </a:solidFill>
                <a:cs typeface="+mn-ea"/>
                <a:sym typeface="+mn-lt"/>
              </a:rPr>
              <a:t>控制器读取到</a:t>
            </a:r>
            <a:r>
              <a:rPr lang="en-US" altLang="zh-CN" sz="1200" kern="1200" dirty="0" err="1">
                <a:solidFill>
                  <a:srgbClr val="7F7F7F"/>
                </a:solidFill>
                <a:cs typeface="+mn-ea"/>
                <a:sym typeface="+mn-lt"/>
              </a:rPr>
              <a:t>etcd</a:t>
            </a:r>
            <a:r>
              <a:rPr lang="zh-CN" altLang="en-US" sz="1200" kern="1200" dirty="0">
                <a:solidFill>
                  <a:srgbClr val="7F7F7F"/>
                </a:solidFill>
                <a:cs typeface="+mn-ea"/>
                <a:sym typeface="+mn-lt"/>
              </a:rPr>
              <a:t>有新的</a:t>
            </a:r>
            <a:r>
              <a:rPr lang="en-US" altLang="zh-CN" sz="1200" kern="1200" dirty="0" err="1">
                <a:solidFill>
                  <a:srgbClr val="7F7F7F"/>
                </a:solidFill>
                <a:cs typeface="+mn-ea"/>
                <a:sym typeface="+mn-lt"/>
              </a:rPr>
              <a:t>replicaset</a:t>
            </a:r>
            <a:r>
              <a:rPr lang="zh-CN" altLang="en-US" sz="1200" kern="1200" dirty="0">
                <a:solidFill>
                  <a:srgbClr val="7F7F7F"/>
                </a:solidFill>
                <a:cs typeface="+mn-ea"/>
                <a:sym typeface="+mn-lt"/>
              </a:rPr>
              <a:t> 后，向</a:t>
            </a:r>
            <a:r>
              <a:rPr lang="en-US" altLang="zh-CN" sz="1200" kern="1200" dirty="0" err="1">
                <a:solidFill>
                  <a:srgbClr val="7F7F7F"/>
                </a:solidFill>
                <a:cs typeface="+mn-ea"/>
                <a:sym typeface="+mn-lt"/>
              </a:rPr>
              <a:t>apiserver</a:t>
            </a:r>
            <a:r>
              <a:rPr lang="zh-CN" altLang="en-US" sz="1200" kern="1200" dirty="0">
                <a:solidFill>
                  <a:srgbClr val="7F7F7F"/>
                </a:solidFill>
                <a:cs typeface="+mn-ea"/>
                <a:sym typeface="+mn-lt"/>
              </a:rPr>
              <a:t>发起建立</a:t>
            </a:r>
            <a:r>
              <a:rPr lang="en-US" altLang="zh-CN" sz="1200" kern="1200" dirty="0">
                <a:solidFill>
                  <a:srgbClr val="7F7F7F"/>
                </a:solidFill>
                <a:cs typeface="+mn-ea"/>
                <a:sym typeface="+mn-lt"/>
              </a:rPr>
              <a:t>pod</a:t>
            </a:r>
            <a:r>
              <a:rPr lang="zh-CN" altLang="en-US" sz="1200" kern="1200" dirty="0">
                <a:solidFill>
                  <a:srgbClr val="7F7F7F"/>
                </a:solidFill>
                <a:cs typeface="+mn-ea"/>
                <a:sym typeface="+mn-lt"/>
              </a:rPr>
              <a:t>的请求，</a:t>
            </a:r>
            <a:r>
              <a:rPr lang="en-US" altLang="zh-CN" sz="1200" kern="1200" dirty="0" err="1">
                <a:solidFill>
                  <a:srgbClr val="7F7F7F"/>
                </a:solidFill>
                <a:cs typeface="+mn-ea"/>
                <a:sym typeface="+mn-lt"/>
              </a:rPr>
              <a:t>apiserver</a:t>
            </a:r>
            <a:r>
              <a:rPr lang="zh-CN" altLang="en-US" sz="1200" kern="1200" dirty="0">
                <a:solidFill>
                  <a:srgbClr val="7F7F7F"/>
                </a:solidFill>
                <a:cs typeface="+mn-ea"/>
                <a:sym typeface="+mn-lt"/>
              </a:rPr>
              <a:t>收到后，信息记录</a:t>
            </a:r>
            <a:r>
              <a:rPr lang="en-US" altLang="zh-CN" sz="1200" kern="1200" dirty="0" err="1">
                <a:solidFill>
                  <a:srgbClr val="7F7F7F"/>
                </a:solidFill>
                <a:cs typeface="+mn-ea"/>
                <a:sym typeface="+mn-lt"/>
              </a:rPr>
              <a:t>etcd</a:t>
            </a:r>
            <a:r>
              <a:rPr lang="zh-CN" altLang="en-US" sz="1200" kern="1200" dirty="0">
                <a:solidFill>
                  <a:srgbClr val="7F7F7F"/>
                </a:solidFill>
                <a:cs typeface="+mn-ea"/>
                <a:sym typeface="+mn-lt"/>
              </a:rPr>
              <a:t>后，通知通知</a:t>
            </a:r>
            <a:r>
              <a:rPr lang="en-US" altLang="zh-CN" sz="1200" kern="1200" dirty="0">
                <a:solidFill>
                  <a:srgbClr val="7F7F7F"/>
                </a:solidFill>
                <a:cs typeface="+mn-ea"/>
                <a:sym typeface="+mn-lt"/>
              </a:rPr>
              <a:t>scheduler</a:t>
            </a:r>
            <a:r>
              <a:rPr lang="zh-CN" altLang="en-US" sz="1200" kern="1200" dirty="0">
                <a:solidFill>
                  <a:srgbClr val="7F7F7F"/>
                </a:solidFill>
                <a:cs typeface="+mn-ea"/>
                <a:sym typeface="+mn-lt"/>
              </a:rPr>
              <a:t> ，</a:t>
            </a:r>
            <a:r>
              <a:rPr lang="en-US" altLang="zh-CN" sz="1200" kern="1200" dirty="0">
                <a:solidFill>
                  <a:srgbClr val="7F7F7F"/>
                </a:solidFill>
                <a:cs typeface="+mn-ea"/>
                <a:sym typeface="+mn-lt"/>
              </a:rPr>
              <a:t>scheduler</a:t>
            </a:r>
            <a:r>
              <a:rPr lang="zh-CN" altLang="en-US" sz="1200" kern="1200" dirty="0">
                <a:solidFill>
                  <a:srgbClr val="7F7F7F"/>
                </a:solidFill>
                <a:cs typeface="+mn-ea"/>
                <a:sym typeface="+mn-lt"/>
              </a:rPr>
              <a:t>找到符合条件的机器后，将写到</a:t>
            </a:r>
            <a:r>
              <a:rPr lang="en-US" altLang="zh-CN" sz="1200" kern="1200" dirty="0" err="1">
                <a:solidFill>
                  <a:srgbClr val="7F7F7F"/>
                </a:solidFill>
                <a:cs typeface="+mn-ea"/>
                <a:sym typeface="+mn-lt"/>
              </a:rPr>
              <a:t>etcd</a:t>
            </a:r>
            <a:r>
              <a:rPr lang="zh-CN" altLang="en-US" sz="1200" kern="1200" dirty="0">
                <a:solidFill>
                  <a:srgbClr val="7F7F7F"/>
                </a:solidFill>
                <a:cs typeface="+mn-ea"/>
                <a:sym typeface="+mn-lt"/>
              </a:rPr>
              <a:t>。</a:t>
            </a:r>
            <a:r>
              <a:rPr lang="en-US" altLang="zh-CN" sz="1200" kern="1200" dirty="0" err="1">
                <a:solidFill>
                  <a:srgbClr val="7F7F7F"/>
                </a:solidFill>
                <a:cs typeface="+mn-ea"/>
                <a:sym typeface="+mn-lt"/>
              </a:rPr>
              <a:t>kubelet</a:t>
            </a:r>
            <a:r>
              <a:rPr lang="zh-CN" altLang="en-US" sz="1200" kern="1200" dirty="0">
                <a:solidFill>
                  <a:srgbClr val="7F7F7F"/>
                </a:solidFill>
                <a:cs typeface="+mn-ea"/>
                <a:sym typeface="+mn-lt"/>
              </a:rPr>
              <a:t>在读</a:t>
            </a:r>
            <a:r>
              <a:rPr lang="en-US" altLang="zh-CN" sz="1200" kern="1200" dirty="0" err="1">
                <a:solidFill>
                  <a:srgbClr val="7F7F7F"/>
                </a:solidFill>
                <a:cs typeface="+mn-ea"/>
                <a:sym typeface="+mn-lt"/>
              </a:rPr>
              <a:t>etcd</a:t>
            </a:r>
            <a:r>
              <a:rPr lang="zh-CN" altLang="en-US" sz="1200" kern="1200" dirty="0">
                <a:solidFill>
                  <a:srgbClr val="7F7F7F"/>
                </a:solidFill>
                <a:cs typeface="+mn-ea"/>
                <a:sym typeface="+mn-lt"/>
              </a:rPr>
              <a:t>的时候收到</a:t>
            </a:r>
            <a:r>
              <a:rPr lang="en-US" altLang="zh-CN" sz="1200" kern="1200" dirty="0" err="1">
                <a:solidFill>
                  <a:srgbClr val="7F7F7F"/>
                </a:solidFill>
                <a:cs typeface="+mn-ea"/>
                <a:sym typeface="+mn-lt"/>
              </a:rPr>
              <a:t>api</a:t>
            </a:r>
            <a:r>
              <a:rPr lang="zh-CN" altLang="en-US" sz="1200" kern="1200" dirty="0">
                <a:solidFill>
                  <a:srgbClr val="7F7F7F"/>
                </a:solidFill>
                <a:cs typeface="+mn-ea"/>
                <a:sym typeface="+mn-lt"/>
              </a:rPr>
              <a:t> </a:t>
            </a:r>
            <a:r>
              <a:rPr lang="en-US" altLang="zh-CN" sz="1200" kern="1200" dirty="0">
                <a:solidFill>
                  <a:srgbClr val="7F7F7F"/>
                </a:solidFill>
                <a:cs typeface="+mn-ea"/>
                <a:sym typeface="+mn-lt"/>
              </a:rPr>
              <a:t>server</a:t>
            </a:r>
            <a:r>
              <a:rPr lang="zh-CN" altLang="en-US" sz="1200" kern="1200" dirty="0">
                <a:solidFill>
                  <a:srgbClr val="7F7F7F"/>
                </a:solidFill>
                <a:cs typeface="+mn-ea"/>
                <a:sym typeface="+mn-lt"/>
              </a:rPr>
              <a:t>的信息，就开始新建</a:t>
            </a:r>
            <a:r>
              <a:rPr lang="en-US" altLang="zh-CN" sz="1200" kern="1200" dirty="0">
                <a:solidFill>
                  <a:srgbClr val="7F7F7F"/>
                </a:solidFill>
                <a:cs typeface="+mn-ea"/>
                <a:sym typeface="+mn-lt"/>
              </a:rPr>
              <a:t>pod</a:t>
            </a:r>
            <a:r>
              <a:rPr lang="zh-CN" altLang="en-US" sz="1200" kern="1200" dirty="0">
                <a:solidFill>
                  <a:srgbClr val="7F7F7F"/>
                </a:solidFill>
                <a:cs typeface="+mn-ea"/>
                <a:sym typeface="+mn-lt"/>
              </a:rPr>
              <a:t>。</a:t>
            </a:r>
          </a:p>
        </p:txBody>
      </p:sp>
      <p:pic>
        <p:nvPicPr>
          <p:cNvPr id="6" name="图片 5">
            <a:extLst>
              <a:ext uri="{FF2B5EF4-FFF2-40B4-BE49-F238E27FC236}">
                <a16:creationId xmlns:a16="http://schemas.microsoft.com/office/drawing/2014/main" id="{B86AB401-2772-C044-9FB6-4D246EF90AE4}"/>
              </a:ext>
            </a:extLst>
          </p:cNvPr>
          <p:cNvPicPr>
            <a:picLocks noChangeAspect="1"/>
          </p:cNvPicPr>
          <p:nvPr/>
        </p:nvPicPr>
        <p:blipFill>
          <a:blip r:embed="rId2"/>
          <a:stretch>
            <a:fillRect/>
          </a:stretch>
        </p:blipFill>
        <p:spPr>
          <a:xfrm>
            <a:off x="1799683" y="2754351"/>
            <a:ext cx="8227360" cy="3125749"/>
          </a:xfrm>
          <a:prstGeom prst="rect">
            <a:avLst/>
          </a:prstGeom>
        </p:spPr>
      </p:pic>
    </p:spTree>
    <p:extLst>
      <p:ext uri="{BB962C8B-B14F-4D97-AF65-F5344CB8AC3E}">
        <p14:creationId xmlns:p14="http://schemas.microsoft.com/office/powerpoint/2010/main" val="121928342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K8S</a:t>
            </a:r>
            <a:r>
              <a:rPr lang="zh-CN" altLang="en-US" dirty="0"/>
              <a:t> 自动扩展</a:t>
            </a:r>
            <a:r>
              <a:rPr lang="en-US" altLang="zh-CN" dirty="0"/>
              <a:t>HPA</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自动扩展</a:t>
            </a:r>
            <a:r>
              <a:rPr lang="en-US" altLang="zh-CN" sz="1400" dirty="0"/>
              <a:t>HPA</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1071562" y="1108075"/>
            <a:ext cx="10009725" cy="1443087"/>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hangingPunct="1">
              <a:lnSpc>
                <a:spcPct val="150000"/>
              </a:lnSpc>
              <a:spcBef>
                <a:spcPct val="0"/>
              </a:spcBef>
              <a:spcAft>
                <a:spcPct val="0"/>
              </a:spcAft>
              <a:defRPr/>
            </a:pPr>
            <a:r>
              <a:rPr lang="zh-CN" altLang="en-US" sz="1200" kern="1200" dirty="0">
                <a:solidFill>
                  <a:srgbClr val="7F7F7F"/>
                </a:solidFill>
                <a:cs typeface="+mn-ea"/>
              </a:rPr>
              <a:t>在实际工作场景中，经常会遇到一些访问量不固定的业务，例如上线了秒杀场景类型的业务，在实际环境中，对该业务使用的资源其实是不好估算的，这个时候我们就需要用到</a:t>
            </a:r>
            <a:r>
              <a:rPr lang="en" altLang="zh-CN" sz="1200" kern="1200" dirty="0">
                <a:solidFill>
                  <a:srgbClr val="7F7F7F"/>
                </a:solidFill>
                <a:cs typeface="+mn-ea"/>
              </a:rPr>
              <a:t>K8s</a:t>
            </a:r>
            <a:r>
              <a:rPr lang="zh-CN" altLang="en-US" sz="1200" kern="1200" dirty="0">
                <a:solidFill>
                  <a:srgbClr val="7F7F7F"/>
                </a:solidFill>
                <a:cs typeface="+mn-ea"/>
              </a:rPr>
              <a:t>的</a:t>
            </a:r>
            <a:r>
              <a:rPr lang="en" altLang="zh-CN" sz="1200" kern="1200" dirty="0">
                <a:solidFill>
                  <a:srgbClr val="7F7F7F"/>
                </a:solidFill>
                <a:cs typeface="+mn-ea"/>
              </a:rPr>
              <a:t>HPA</a:t>
            </a:r>
            <a:r>
              <a:rPr lang="zh-CN" altLang="en" sz="1200" kern="1200" dirty="0">
                <a:solidFill>
                  <a:srgbClr val="7F7F7F"/>
                </a:solidFill>
                <a:cs typeface="+mn-ea"/>
              </a:rPr>
              <a:t>（</a:t>
            </a:r>
            <a:r>
              <a:rPr lang="en" altLang="zh-CN" sz="1200" kern="1200" dirty="0">
                <a:solidFill>
                  <a:srgbClr val="7F7F7F"/>
                </a:solidFill>
                <a:cs typeface="+mn-ea"/>
              </a:rPr>
              <a:t>Horizontal Pod </a:t>
            </a:r>
            <a:r>
              <a:rPr lang="en" altLang="zh-CN" sz="1200" kern="1200" dirty="0" err="1">
                <a:solidFill>
                  <a:srgbClr val="7F7F7F"/>
                </a:solidFill>
                <a:cs typeface="+mn-ea"/>
              </a:rPr>
              <a:t>Autoscaler</a:t>
            </a:r>
            <a:r>
              <a:rPr lang="zh-CN" altLang="en" sz="1200" kern="1200" dirty="0">
                <a:solidFill>
                  <a:srgbClr val="7F7F7F"/>
                </a:solidFill>
                <a:cs typeface="+mn-ea"/>
              </a:rPr>
              <a:t>）</a:t>
            </a:r>
            <a:r>
              <a:rPr lang="zh-CN" altLang="en-US" sz="1200" kern="1200" dirty="0">
                <a:solidFill>
                  <a:srgbClr val="7F7F7F"/>
                </a:solidFill>
                <a:cs typeface="+mn-ea"/>
              </a:rPr>
              <a:t>应用。在</a:t>
            </a:r>
            <a:r>
              <a:rPr lang="en" altLang="zh-CN" sz="1200" kern="1200" dirty="0">
                <a:solidFill>
                  <a:srgbClr val="7F7F7F"/>
                </a:solidFill>
                <a:cs typeface="+mn-ea"/>
              </a:rPr>
              <a:t>K8s</a:t>
            </a:r>
            <a:r>
              <a:rPr lang="zh-CN" altLang="en-US" sz="1200" kern="1200" dirty="0">
                <a:solidFill>
                  <a:srgbClr val="7F7F7F"/>
                </a:solidFill>
                <a:cs typeface="+mn-ea"/>
              </a:rPr>
              <a:t>集群中，</a:t>
            </a:r>
            <a:r>
              <a:rPr lang="en" altLang="zh-CN" sz="1200" kern="1200" dirty="0">
                <a:solidFill>
                  <a:srgbClr val="7F7F7F"/>
                </a:solidFill>
                <a:cs typeface="+mn-ea"/>
              </a:rPr>
              <a:t>HPA</a:t>
            </a:r>
            <a:r>
              <a:rPr lang="zh-CN" altLang="en-US" sz="1200" kern="1200" dirty="0">
                <a:solidFill>
                  <a:srgbClr val="7F7F7F"/>
                </a:solidFill>
                <a:cs typeface="+mn-ea"/>
              </a:rPr>
              <a:t>功能和公有云针对</a:t>
            </a:r>
            <a:r>
              <a:rPr lang="en" altLang="zh-CN" sz="1200" kern="1200" dirty="0">
                <a:solidFill>
                  <a:srgbClr val="7F7F7F"/>
                </a:solidFill>
                <a:cs typeface="+mn-ea"/>
              </a:rPr>
              <a:t>ECS</a:t>
            </a:r>
            <a:r>
              <a:rPr lang="zh-CN" altLang="en-US" sz="1200" kern="1200" dirty="0">
                <a:solidFill>
                  <a:srgbClr val="7F7F7F"/>
                </a:solidFill>
                <a:cs typeface="+mn-ea"/>
              </a:rPr>
              <a:t>开通的弹性伸缩（阿里云）以及</a:t>
            </a:r>
            <a:r>
              <a:rPr lang="en" altLang="zh-CN" sz="1200" kern="1200" dirty="0">
                <a:solidFill>
                  <a:srgbClr val="7F7F7F"/>
                </a:solidFill>
                <a:cs typeface="+mn-ea"/>
              </a:rPr>
              <a:t>Auto Scaling</a:t>
            </a:r>
            <a:r>
              <a:rPr lang="zh-CN" altLang="en" sz="1200" kern="1200" dirty="0">
                <a:solidFill>
                  <a:srgbClr val="7F7F7F"/>
                </a:solidFill>
                <a:cs typeface="+mn-ea"/>
              </a:rPr>
              <a:t>（</a:t>
            </a:r>
            <a:r>
              <a:rPr lang="en" altLang="zh-CN" sz="1200" kern="1200" dirty="0">
                <a:solidFill>
                  <a:srgbClr val="7F7F7F"/>
                </a:solidFill>
                <a:cs typeface="+mn-ea"/>
              </a:rPr>
              <a:t>AWS</a:t>
            </a:r>
            <a:r>
              <a:rPr lang="zh-CN" altLang="en" sz="1200" kern="1200" dirty="0">
                <a:solidFill>
                  <a:srgbClr val="7F7F7F"/>
                </a:solidFill>
                <a:cs typeface="+mn-ea"/>
              </a:rPr>
              <a:t>）</a:t>
            </a:r>
            <a:r>
              <a:rPr lang="zh-CN" altLang="en-US" sz="1200" kern="1200" dirty="0">
                <a:solidFill>
                  <a:srgbClr val="7F7F7F"/>
                </a:solidFill>
                <a:cs typeface="+mn-ea"/>
              </a:rPr>
              <a:t>类似，可以根据容器的</a:t>
            </a:r>
            <a:r>
              <a:rPr lang="en" altLang="zh-CN" sz="1200" kern="1200" dirty="0">
                <a:solidFill>
                  <a:srgbClr val="7F7F7F"/>
                </a:solidFill>
                <a:cs typeface="+mn-ea"/>
              </a:rPr>
              <a:t>CPU</a:t>
            </a:r>
            <a:r>
              <a:rPr lang="zh-CN" altLang="en-US" sz="1200" kern="1200" dirty="0">
                <a:solidFill>
                  <a:srgbClr val="7F7F7F"/>
                </a:solidFill>
                <a:cs typeface="+mn-ea"/>
              </a:rPr>
              <a:t>或者内存参数，在资源达到某个阈值，代表着当前</a:t>
            </a:r>
            <a:r>
              <a:rPr lang="en" altLang="zh-CN" sz="1200" kern="1200" dirty="0">
                <a:solidFill>
                  <a:srgbClr val="7F7F7F"/>
                </a:solidFill>
                <a:cs typeface="+mn-ea"/>
              </a:rPr>
              <a:t>Pod</a:t>
            </a:r>
            <a:r>
              <a:rPr lang="zh-CN" altLang="en-US" sz="1200" kern="1200" dirty="0">
                <a:solidFill>
                  <a:srgbClr val="7F7F7F"/>
                </a:solidFill>
                <a:cs typeface="+mn-ea"/>
              </a:rPr>
              <a:t>的节点压力较大，可以自动新启动一个</a:t>
            </a:r>
            <a:r>
              <a:rPr lang="en" altLang="zh-CN" sz="1200" kern="1200" dirty="0">
                <a:solidFill>
                  <a:srgbClr val="7F7F7F"/>
                </a:solidFill>
                <a:cs typeface="+mn-ea"/>
              </a:rPr>
              <a:t>Pod</a:t>
            </a:r>
          </a:p>
          <a:p>
            <a:pPr lvl="0" fontAlgn="base" hangingPunct="1">
              <a:lnSpc>
                <a:spcPct val="150000"/>
              </a:lnSpc>
              <a:spcBef>
                <a:spcPct val="0"/>
              </a:spcBef>
              <a:spcAft>
                <a:spcPct val="0"/>
              </a:spcAft>
              <a:defRPr/>
            </a:pPr>
            <a:endParaRPr lang="zh-CN" altLang="en-US" sz="1200" kern="1200" dirty="0">
              <a:solidFill>
                <a:srgbClr val="7F7F7F"/>
              </a:solidFill>
              <a:cs typeface="+mn-ea"/>
              <a:sym typeface="+mn-lt"/>
            </a:endParaRPr>
          </a:p>
        </p:txBody>
      </p:sp>
      <p:sp>
        <p:nvSpPr>
          <p:cNvPr id="2" name="AutoShape 2">
            <a:extLst>
              <a:ext uri="{FF2B5EF4-FFF2-40B4-BE49-F238E27FC236}">
                <a16:creationId xmlns:a16="http://schemas.microsoft.com/office/drawing/2014/main" id="{73FDA256-5011-A34D-A187-21821B3D82A5}"/>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F843EE61-B226-1942-A213-4922731FF82B}"/>
              </a:ext>
            </a:extLst>
          </p:cNvPr>
          <p:cNvPicPr>
            <a:picLocks noChangeAspect="1"/>
          </p:cNvPicPr>
          <p:nvPr/>
        </p:nvPicPr>
        <p:blipFill>
          <a:blip r:embed="rId2"/>
          <a:stretch>
            <a:fillRect/>
          </a:stretch>
        </p:blipFill>
        <p:spPr>
          <a:xfrm>
            <a:off x="1901687" y="2904750"/>
            <a:ext cx="7518657" cy="3129776"/>
          </a:xfrm>
          <a:prstGeom prst="rect">
            <a:avLst/>
          </a:prstGeom>
        </p:spPr>
      </p:pic>
    </p:spTree>
    <p:extLst>
      <p:ext uri="{BB962C8B-B14F-4D97-AF65-F5344CB8AC3E}">
        <p14:creationId xmlns:p14="http://schemas.microsoft.com/office/powerpoint/2010/main" val="415912256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K8S</a:t>
            </a:r>
            <a:r>
              <a:rPr lang="zh-CN" altLang="en-US" dirty="0"/>
              <a:t> 自动扩展</a:t>
            </a:r>
            <a:r>
              <a:rPr lang="en-US" altLang="zh-CN" dirty="0"/>
              <a:t>HPA</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自动扩展</a:t>
            </a:r>
            <a:r>
              <a:rPr lang="en-US" altLang="zh-CN" sz="1400" dirty="0"/>
              <a:t>HPA</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1071562" y="1108075"/>
            <a:ext cx="10009725" cy="2043252"/>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hangingPunct="1">
              <a:lnSpc>
                <a:spcPct val="150000"/>
              </a:lnSpc>
              <a:spcBef>
                <a:spcPct val="0"/>
              </a:spcBef>
              <a:spcAft>
                <a:spcPct val="0"/>
              </a:spcAft>
              <a:defRPr/>
            </a:pPr>
            <a:r>
              <a:rPr lang="en" altLang="zh-CN" sz="1200" kern="1200" dirty="0">
                <a:solidFill>
                  <a:srgbClr val="7F7F7F"/>
                </a:solidFill>
                <a:cs typeface="+mn-ea"/>
              </a:rPr>
              <a:t>HPA</a:t>
            </a:r>
            <a:r>
              <a:rPr lang="zh-CN" altLang="en-US" sz="1200" kern="1200" dirty="0">
                <a:solidFill>
                  <a:srgbClr val="7F7F7F"/>
                </a:solidFill>
                <a:cs typeface="+mn-ea"/>
              </a:rPr>
              <a:t>被实现为一个控制循环，周期由控制器管理器的</a:t>
            </a:r>
            <a:r>
              <a:rPr lang="en" altLang="zh-CN" sz="1200" kern="1200" dirty="0">
                <a:solidFill>
                  <a:srgbClr val="7F7F7F"/>
                </a:solidFill>
                <a:cs typeface="+mn-ea"/>
              </a:rPr>
              <a:t>HPA Sync Period</a:t>
            </a:r>
            <a:r>
              <a:rPr lang="zh-CN" altLang="en-US" sz="1200" kern="1200" dirty="0">
                <a:solidFill>
                  <a:srgbClr val="7F7F7F"/>
                </a:solidFill>
                <a:cs typeface="+mn-ea"/>
              </a:rPr>
              <a:t>标志</a:t>
            </a:r>
            <a:r>
              <a:rPr lang="en-US" altLang="zh-CN" sz="1200" kern="1200" dirty="0">
                <a:solidFill>
                  <a:srgbClr val="7F7F7F"/>
                </a:solidFill>
                <a:cs typeface="+mn-ea"/>
              </a:rPr>
              <a:t>(</a:t>
            </a:r>
            <a:r>
              <a:rPr lang="zh-CN" altLang="en-US" sz="1200" kern="1200" dirty="0">
                <a:solidFill>
                  <a:srgbClr val="7F7F7F"/>
                </a:solidFill>
                <a:cs typeface="+mn-ea"/>
              </a:rPr>
              <a:t>默认值为</a:t>
            </a:r>
            <a:r>
              <a:rPr lang="en-US" altLang="zh-CN" sz="1200" kern="1200" dirty="0">
                <a:solidFill>
                  <a:srgbClr val="7F7F7F"/>
                </a:solidFill>
                <a:cs typeface="+mn-ea"/>
              </a:rPr>
              <a:t>15</a:t>
            </a:r>
            <a:r>
              <a:rPr lang="zh-CN" altLang="en-US" sz="1200" kern="1200" dirty="0">
                <a:solidFill>
                  <a:srgbClr val="7F7F7F"/>
                </a:solidFill>
                <a:cs typeface="+mn-ea"/>
              </a:rPr>
              <a:t>秒</a:t>
            </a:r>
            <a:r>
              <a:rPr lang="en-US" altLang="zh-CN" sz="1200" kern="1200" dirty="0">
                <a:solidFill>
                  <a:srgbClr val="7F7F7F"/>
                </a:solidFill>
                <a:cs typeface="+mn-ea"/>
              </a:rPr>
              <a:t>) </a:t>
            </a:r>
            <a:r>
              <a:rPr lang="zh-CN" altLang="en-US" sz="1200" kern="1200" dirty="0">
                <a:solidFill>
                  <a:srgbClr val="7F7F7F"/>
                </a:solidFill>
                <a:cs typeface="+mn-ea"/>
              </a:rPr>
              <a:t>控制。 在每个期间，控制器管理器都会根据每个</a:t>
            </a:r>
            <a:r>
              <a:rPr lang="en" altLang="zh-CN" sz="1200" kern="1200" dirty="0">
                <a:solidFill>
                  <a:srgbClr val="7F7F7F"/>
                </a:solidFill>
                <a:cs typeface="+mn-ea"/>
              </a:rPr>
              <a:t>HPA</a:t>
            </a:r>
            <a:r>
              <a:rPr lang="zh-CN" altLang="en-US" sz="1200" kern="1200" dirty="0">
                <a:solidFill>
                  <a:srgbClr val="7F7F7F"/>
                </a:solidFill>
                <a:cs typeface="+mn-ea"/>
              </a:rPr>
              <a:t>定义中指定的度量来查询资源利用率。控制器管理 器从资源度量</a:t>
            </a:r>
            <a:r>
              <a:rPr lang="en" altLang="zh-CN" sz="1200" kern="1200" dirty="0">
                <a:solidFill>
                  <a:srgbClr val="7F7F7F"/>
                </a:solidFill>
                <a:cs typeface="+mn-ea"/>
              </a:rPr>
              <a:t>API(</a:t>
            </a:r>
            <a:r>
              <a:rPr lang="zh-CN" altLang="en-US" sz="1200" kern="1200" dirty="0">
                <a:solidFill>
                  <a:srgbClr val="7F7F7F"/>
                </a:solidFill>
                <a:cs typeface="+mn-ea"/>
              </a:rPr>
              <a:t>针对每个</a:t>
            </a:r>
            <a:r>
              <a:rPr lang="en" altLang="zh-CN" sz="1200" kern="1200" dirty="0">
                <a:solidFill>
                  <a:srgbClr val="7F7F7F"/>
                </a:solidFill>
                <a:cs typeface="+mn-ea"/>
              </a:rPr>
              <a:t>Pod</a:t>
            </a:r>
            <a:r>
              <a:rPr lang="zh-CN" altLang="en-US" sz="1200" kern="1200" dirty="0">
                <a:solidFill>
                  <a:srgbClr val="7F7F7F"/>
                </a:solidFill>
                <a:cs typeface="+mn-ea"/>
              </a:rPr>
              <a:t>的资源度量</a:t>
            </a:r>
            <a:r>
              <a:rPr lang="en-US" altLang="zh-CN" sz="1200" kern="1200" dirty="0">
                <a:solidFill>
                  <a:srgbClr val="7F7F7F"/>
                </a:solidFill>
                <a:cs typeface="+mn-ea"/>
              </a:rPr>
              <a:t>)</a:t>
            </a:r>
            <a:r>
              <a:rPr lang="zh-CN" altLang="en-US" sz="1200" kern="1200" dirty="0">
                <a:solidFill>
                  <a:srgbClr val="7F7F7F"/>
                </a:solidFill>
                <a:cs typeface="+mn-ea"/>
              </a:rPr>
              <a:t>或自定义度量</a:t>
            </a:r>
            <a:r>
              <a:rPr lang="en" altLang="zh-CN" sz="1200" kern="1200" dirty="0">
                <a:solidFill>
                  <a:srgbClr val="7F7F7F"/>
                </a:solidFill>
                <a:cs typeface="+mn-ea"/>
              </a:rPr>
              <a:t>API(</a:t>
            </a:r>
            <a:r>
              <a:rPr lang="zh-CN" altLang="en-US" sz="1200" kern="1200" dirty="0">
                <a:solidFill>
                  <a:srgbClr val="7F7F7F"/>
                </a:solidFill>
                <a:cs typeface="+mn-ea"/>
              </a:rPr>
              <a:t>针对所有其他度量</a:t>
            </a:r>
            <a:r>
              <a:rPr lang="en-US" altLang="zh-CN" sz="1200" kern="1200" dirty="0">
                <a:solidFill>
                  <a:srgbClr val="7F7F7F"/>
                </a:solidFill>
                <a:cs typeface="+mn-ea"/>
              </a:rPr>
              <a:t>)</a:t>
            </a:r>
            <a:r>
              <a:rPr lang="zh-CN" altLang="en-US" sz="1200" kern="1200" dirty="0">
                <a:solidFill>
                  <a:srgbClr val="7F7F7F"/>
                </a:solidFill>
                <a:cs typeface="+mn-ea"/>
              </a:rPr>
              <a:t>获取度 量。 对于每个</a:t>
            </a:r>
            <a:r>
              <a:rPr lang="en" altLang="zh-CN" sz="1200" kern="1200" dirty="0">
                <a:solidFill>
                  <a:srgbClr val="7F7F7F"/>
                </a:solidFill>
                <a:cs typeface="+mn-ea"/>
              </a:rPr>
              <a:t>Pod</a:t>
            </a:r>
            <a:r>
              <a:rPr lang="zh-CN" altLang="en-US" sz="1200" kern="1200" dirty="0">
                <a:solidFill>
                  <a:srgbClr val="7F7F7F"/>
                </a:solidFill>
                <a:cs typeface="+mn-ea"/>
              </a:rPr>
              <a:t>的资源度量</a:t>
            </a:r>
            <a:r>
              <a:rPr lang="en-US" altLang="zh-CN" sz="1200" kern="1200" dirty="0">
                <a:solidFill>
                  <a:srgbClr val="7F7F7F"/>
                </a:solidFill>
                <a:cs typeface="+mn-ea"/>
              </a:rPr>
              <a:t>(</a:t>
            </a:r>
            <a:r>
              <a:rPr lang="zh-CN" altLang="en-US" sz="1200" kern="1200" dirty="0">
                <a:solidFill>
                  <a:srgbClr val="7F7F7F"/>
                </a:solidFill>
                <a:cs typeface="+mn-ea"/>
              </a:rPr>
              <a:t>如</a:t>
            </a:r>
            <a:r>
              <a:rPr lang="en" altLang="zh-CN" sz="1200" kern="1200" dirty="0">
                <a:solidFill>
                  <a:srgbClr val="7F7F7F"/>
                </a:solidFill>
                <a:cs typeface="+mn-ea"/>
              </a:rPr>
              <a:t>CPU)</a:t>
            </a:r>
            <a:r>
              <a:rPr lang="zh-CN" altLang="en" sz="1200" kern="1200" dirty="0">
                <a:solidFill>
                  <a:srgbClr val="7F7F7F"/>
                </a:solidFill>
                <a:cs typeface="+mn-ea"/>
              </a:rPr>
              <a:t>，</a:t>
            </a:r>
            <a:r>
              <a:rPr lang="zh-CN" altLang="en-US" sz="1200" kern="1200" dirty="0">
                <a:solidFill>
                  <a:srgbClr val="7F7F7F"/>
                </a:solidFill>
                <a:cs typeface="+mn-ea"/>
              </a:rPr>
              <a:t>控制器从</a:t>
            </a:r>
            <a:r>
              <a:rPr lang="en" altLang="zh-CN" sz="1200" kern="1200" dirty="0">
                <a:solidFill>
                  <a:srgbClr val="7F7F7F"/>
                </a:solidFill>
                <a:cs typeface="+mn-ea"/>
              </a:rPr>
              <a:t>HPA</a:t>
            </a:r>
            <a:r>
              <a:rPr lang="zh-CN" altLang="en-US" sz="1200" kern="1200" dirty="0">
                <a:solidFill>
                  <a:srgbClr val="7F7F7F"/>
                </a:solidFill>
                <a:cs typeface="+mn-ea"/>
              </a:rPr>
              <a:t>针对每个</a:t>
            </a:r>
            <a:r>
              <a:rPr lang="en" altLang="zh-CN" sz="1200" kern="1200" dirty="0">
                <a:solidFill>
                  <a:srgbClr val="7F7F7F"/>
                </a:solidFill>
                <a:cs typeface="+mn-ea"/>
              </a:rPr>
              <a:t>Pod</a:t>
            </a:r>
            <a:r>
              <a:rPr lang="zh-CN" altLang="en-US" sz="1200" kern="1200" dirty="0">
                <a:solidFill>
                  <a:srgbClr val="7F7F7F"/>
                </a:solidFill>
                <a:cs typeface="+mn-ea"/>
              </a:rPr>
              <a:t>的资源度量</a:t>
            </a:r>
            <a:r>
              <a:rPr lang="en" altLang="zh-CN" sz="1200" kern="1200" dirty="0">
                <a:solidFill>
                  <a:srgbClr val="7F7F7F"/>
                </a:solidFill>
                <a:cs typeface="+mn-ea"/>
              </a:rPr>
              <a:t>API</a:t>
            </a:r>
            <a:r>
              <a:rPr lang="zh-CN" altLang="en-US" sz="1200" kern="1200" dirty="0">
                <a:solidFill>
                  <a:srgbClr val="7F7F7F"/>
                </a:solidFill>
                <a:cs typeface="+mn-ea"/>
              </a:rPr>
              <a:t>获取度量。然 后，如果设置了目标利用率值，则控制器将利用率值计算为每个</a:t>
            </a:r>
            <a:r>
              <a:rPr lang="en" altLang="zh-CN" sz="1200" kern="1200" dirty="0">
                <a:solidFill>
                  <a:srgbClr val="7F7F7F"/>
                </a:solidFill>
                <a:cs typeface="+mn-ea"/>
              </a:rPr>
              <a:t>Pod</a:t>
            </a:r>
            <a:r>
              <a:rPr lang="zh-CN" altLang="en-US" sz="1200" kern="1200" dirty="0">
                <a:solidFill>
                  <a:srgbClr val="7F7F7F"/>
                </a:solidFill>
                <a:cs typeface="+mn-ea"/>
              </a:rPr>
              <a:t>中容器上等效资源请求的百分比。如果设置了目标原始值，则直接使用原始度量值。然后，控制器获取所有目标</a:t>
            </a:r>
            <a:r>
              <a:rPr lang="en" altLang="zh-CN" sz="1200" kern="1200" dirty="0">
                <a:solidFill>
                  <a:srgbClr val="7F7F7F"/>
                </a:solidFill>
                <a:cs typeface="+mn-ea"/>
              </a:rPr>
              <a:t>Pod</a:t>
            </a:r>
            <a:r>
              <a:rPr lang="zh-CN" altLang="en-US" sz="1200" kern="1200" dirty="0">
                <a:solidFill>
                  <a:srgbClr val="7F7F7F"/>
                </a:solidFill>
                <a:cs typeface="+mn-ea"/>
              </a:rPr>
              <a:t>的利用 率平均值或原始值</a:t>
            </a:r>
            <a:r>
              <a:rPr lang="en-US" altLang="zh-CN" sz="1200" kern="1200" dirty="0">
                <a:solidFill>
                  <a:srgbClr val="7F7F7F"/>
                </a:solidFill>
                <a:cs typeface="+mn-ea"/>
              </a:rPr>
              <a:t>(</a:t>
            </a:r>
            <a:r>
              <a:rPr lang="zh-CN" altLang="en-US" sz="1200" kern="1200" dirty="0">
                <a:solidFill>
                  <a:srgbClr val="7F7F7F"/>
                </a:solidFill>
                <a:cs typeface="+mn-ea"/>
              </a:rPr>
              <a:t>取决于指定的目标类型</a:t>
            </a:r>
            <a:r>
              <a:rPr lang="en-US" altLang="zh-CN" sz="1200" kern="1200" dirty="0">
                <a:solidFill>
                  <a:srgbClr val="7F7F7F"/>
                </a:solidFill>
                <a:cs typeface="+mn-ea"/>
              </a:rPr>
              <a:t>)</a:t>
            </a:r>
            <a:r>
              <a:rPr lang="zh-CN" altLang="en-US" sz="1200" kern="1200" dirty="0">
                <a:solidFill>
                  <a:srgbClr val="7F7F7F"/>
                </a:solidFill>
                <a:cs typeface="+mn-ea"/>
              </a:rPr>
              <a:t>，并生成用于缩放所需副本数量的比率 </a:t>
            </a:r>
          </a:p>
          <a:p>
            <a:pPr fontAlgn="base" hangingPunct="1">
              <a:lnSpc>
                <a:spcPct val="150000"/>
              </a:lnSpc>
              <a:spcBef>
                <a:spcPct val="0"/>
              </a:spcBef>
              <a:spcAft>
                <a:spcPct val="0"/>
              </a:spcAft>
              <a:defRPr/>
            </a:pPr>
            <a:r>
              <a:rPr lang="zh-CN" altLang="en-US" dirty="0"/>
              <a:t> </a:t>
            </a:r>
            <a:endParaRPr lang="zh-CN" altLang="en-US" sz="1200" dirty="0"/>
          </a:p>
          <a:p>
            <a:pPr lvl="0" fontAlgn="base" hangingPunct="1">
              <a:lnSpc>
                <a:spcPct val="150000"/>
              </a:lnSpc>
              <a:spcBef>
                <a:spcPct val="0"/>
              </a:spcBef>
              <a:spcAft>
                <a:spcPct val="0"/>
              </a:spcAft>
              <a:defRPr/>
            </a:pPr>
            <a:endParaRPr lang="zh-CN" altLang="en-US" sz="1200" kern="1200" dirty="0">
              <a:solidFill>
                <a:srgbClr val="7F7F7F"/>
              </a:solidFill>
              <a:cs typeface="+mn-ea"/>
              <a:sym typeface="+mn-lt"/>
            </a:endParaRPr>
          </a:p>
        </p:txBody>
      </p:sp>
      <p:sp>
        <p:nvSpPr>
          <p:cNvPr id="2" name="AutoShape 2">
            <a:extLst>
              <a:ext uri="{FF2B5EF4-FFF2-40B4-BE49-F238E27FC236}">
                <a16:creationId xmlns:a16="http://schemas.microsoft.com/office/drawing/2014/main" id="{73FDA256-5011-A34D-A187-21821B3D82A5}"/>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34423A50-B0C5-CF42-B221-1F752DD8E032}"/>
              </a:ext>
            </a:extLst>
          </p:cNvPr>
          <p:cNvPicPr>
            <a:picLocks noChangeAspect="1"/>
          </p:cNvPicPr>
          <p:nvPr/>
        </p:nvPicPr>
        <p:blipFill>
          <a:blip r:embed="rId2"/>
          <a:stretch>
            <a:fillRect/>
          </a:stretch>
        </p:blipFill>
        <p:spPr>
          <a:xfrm>
            <a:off x="3468959" y="2833737"/>
            <a:ext cx="4203080" cy="3338895"/>
          </a:xfrm>
          <a:prstGeom prst="rect">
            <a:avLst/>
          </a:prstGeom>
        </p:spPr>
      </p:pic>
    </p:spTree>
    <p:extLst>
      <p:ext uri="{BB962C8B-B14F-4D97-AF65-F5344CB8AC3E}">
        <p14:creationId xmlns:p14="http://schemas.microsoft.com/office/powerpoint/2010/main" val="266730513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28" name="点击编辑标题#S42">
            <a:extLst>
              <a:ext uri="{FF2B5EF4-FFF2-40B4-BE49-F238E27FC236}">
                <a16:creationId xmlns:a16="http://schemas.microsoft.com/office/drawing/2014/main" id="{5B678CB1-FDD5-3F4C-B1E7-69DC3AE05D17}"/>
              </a:ext>
            </a:extLst>
          </p:cNvPr>
          <p:cNvSpPr txBox="1">
            <a:spLocks noGrp="1"/>
          </p:cNvSpPr>
          <p:nvPr>
            <p:ph type="title"/>
          </p:nvPr>
        </p:nvSpPr>
        <p:spPr>
          <a:xfrm>
            <a:off x="298456" y="214312"/>
            <a:ext cx="9783100" cy="412750"/>
          </a:xfrm>
          <a:prstGeom prst="rect">
            <a:avLst/>
          </a:prstGeom>
        </p:spPr>
        <p:txBody>
          <a:bodyPr/>
          <a:lstStyle/>
          <a:p>
            <a:r>
              <a:rPr lang="en-US" altLang="zh-CN" dirty="0"/>
              <a:t>K8S</a:t>
            </a:r>
            <a:r>
              <a:rPr lang="zh-CN" altLang="en-US" dirty="0"/>
              <a:t> 自动扩展</a:t>
            </a:r>
            <a:r>
              <a:rPr lang="en-US" altLang="zh-CN" dirty="0"/>
              <a:t>HPA</a:t>
            </a:r>
            <a:endParaRPr lang="zh-CN" altLang="en-US" dirty="0"/>
          </a:p>
        </p:txBody>
      </p:sp>
      <p:sp>
        <p:nvSpPr>
          <p:cNvPr id="29" name="点击编辑副标题#12">
            <a:extLst>
              <a:ext uri="{FF2B5EF4-FFF2-40B4-BE49-F238E27FC236}">
                <a16:creationId xmlns:a16="http://schemas.microsoft.com/office/drawing/2014/main" id="{0A3907BB-B3A0-5D43-9BB7-DB88627EB0AE}"/>
              </a:ext>
            </a:extLst>
          </p:cNvPr>
          <p:cNvSpPr txBox="1">
            <a:spLocks noGrp="1"/>
          </p:cNvSpPr>
          <p:nvPr>
            <p:ph type="body" sz="quarter" idx="21"/>
          </p:nvPr>
        </p:nvSpPr>
        <p:spPr>
          <a:xfrm>
            <a:off x="450253" y="679275"/>
            <a:ext cx="9783100" cy="266740"/>
          </a:xfrm>
          <a:prstGeom prst="rect">
            <a:avLst/>
          </a:prstGeom>
        </p:spPr>
        <p:txBody>
          <a:bodyPr/>
          <a:lstStyle/>
          <a:p>
            <a:r>
              <a:rPr lang="zh-CN" altLang="en" sz="1400" dirty="0"/>
              <a:t>完整</a:t>
            </a:r>
            <a:r>
              <a:rPr lang="zh-CN" altLang="en-US" sz="1400" dirty="0"/>
              <a:t>的</a:t>
            </a:r>
            <a:r>
              <a:rPr lang="en-US" altLang="zh-CN" sz="1400" dirty="0" err="1"/>
              <a:t>hpa</a:t>
            </a:r>
            <a:r>
              <a:rPr lang="zh-CN" altLang="en-US" sz="1400" dirty="0"/>
              <a:t>文件</a:t>
            </a:r>
            <a:endParaRPr lang="en" altLang="zh-CN" sz="1400" dirty="0"/>
          </a:p>
        </p:txBody>
      </p:sp>
      <p:sp>
        <p:nvSpPr>
          <p:cNvPr id="5" name="文本框 4">
            <a:extLst>
              <a:ext uri="{FF2B5EF4-FFF2-40B4-BE49-F238E27FC236}">
                <a16:creationId xmlns:a16="http://schemas.microsoft.com/office/drawing/2014/main" id="{081AE399-7A74-C245-8AEE-418CF59F341D}"/>
              </a:ext>
            </a:extLst>
          </p:cNvPr>
          <p:cNvSpPr txBox="1"/>
          <p:nvPr/>
        </p:nvSpPr>
        <p:spPr>
          <a:xfrm>
            <a:off x="1505414" y="1162592"/>
            <a:ext cx="6781408" cy="492647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lang="en-US" altLang="zh-CN" sz="1200" kern="1200" dirty="0">
                <a:solidFill>
                  <a:srgbClr val="7F7F7F"/>
                </a:solidFill>
                <a:latin typeface="Arial" panose="020B0604020202020204" pitchFamily="34" charset="0"/>
                <a:ea typeface="宋体" panose="02010600030101010101" pitchFamily="2" charset="-122"/>
                <a:cs typeface="+mn-ea"/>
              </a:rPr>
              <a:t>HPA</a:t>
            </a:r>
            <a:r>
              <a:rPr lang="zh-CN" altLang="en-US" sz="1200" kern="1200" dirty="0">
                <a:solidFill>
                  <a:srgbClr val="7F7F7F"/>
                </a:solidFill>
                <a:latin typeface="Arial" panose="020B0604020202020204" pitchFamily="34" charset="0"/>
                <a:ea typeface="宋体" panose="02010600030101010101" pitchFamily="2" charset="-122"/>
                <a:cs typeface="+mn-ea"/>
              </a:rPr>
              <a:t>可以基于</a:t>
            </a:r>
            <a:r>
              <a:rPr lang="en-US" altLang="zh-CN" sz="1200" kern="1200" dirty="0">
                <a:solidFill>
                  <a:srgbClr val="7F7F7F"/>
                </a:solidFill>
                <a:latin typeface="Arial" panose="020B0604020202020204" pitchFamily="34" charset="0"/>
                <a:ea typeface="宋体" panose="02010600030101010101" pitchFamily="2" charset="-122"/>
                <a:cs typeface="+mn-ea"/>
              </a:rPr>
              <a:t>CPU</a:t>
            </a:r>
            <a:r>
              <a:rPr lang="zh-CN" altLang="en-US" sz="1200" kern="1200" dirty="0">
                <a:solidFill>
                  <a:srgbClr val="7F7F7F"/>
                </a:solidFill>
                <a:latin typeface="Arial" panose="020B0604020202020204" pitchFamily="34" charset="0"/>
                <a:ea typeface="宋体" panose="02010600030101010101" pitchFamily="2" charset="-122"/>
                <a:cs typeface="+mn-ea"/>
              </a:rPr>
              <a:t>，内存的压力来进行扩容</a:t>
            </a:r>
            <a:endParaRPr lang="en-US" altLang="zh-CN" sz="1200" kern="1200" dirty="0">
              <a:solidFill>
                <a:srgbClr val="7F7F7F"/>
              </a:solidFill>
              <a:latin typeface="Arial" panose="020B0604020202020204" pitchFamily="34" charset="0"/>
              <a:ea typeface="宋体" panose="02010600030101010101" pitchFamily="2" charset="-122"/>
              <a:cs typeface="+mn-ea"/>
            </a:endParaRPr>
          </a:p>
          <a:p>
            <a:pPr marL="0" marR="0" indent="0" algn="l" defTabSz="914400" rtl="0" fontAlgn="auto" latinLnBrk="0" hangingPunct="0">
              <a:lnSpc>
                <a:spcPct val="120000"/>
              </a:lnSpc>
              <a:spcBef>
                <a:spcPts val="0"/>
              </a:spcBef>
              <a:spcAft>
                <a:spcPts val="0"/>
              </a:spcAft>
              <a:buClrTx/>
              <a:buSzTx/>
              <a:buFontTx/>
              <a:buNone/>
              <a:tabLst/>
            </a:pPr>
            <a:r>
              <a:rPr lang="zh-CN" altLang="en-US" sz="1200" kern="1200" dirty="0">
                <a:solidFill>
                  <a:srgbClr val="7F7F7F"/>
                </a:solidFill>
                <a:latin typeface="Arial" panose="020B0604020202020204" pitchFamily="34" charset="0"/>
                <a:ea typeface="宋体" panose="02010600030101010101" pitchFamily="2" charset="-122"/>
                <a:cs typeface="+mn-ea"/>
              </a:rPr>
              <a:t>这是一个完整的</a:t>
            </a:r>
            <a:r>
              <a:rPr lang="en-US" altLang="zh-CN" sz="1200" kern="1200" dirty="0" err="1">
                <a:solidFill>
                  <a:srgbClr val="7F7F7F"/>
                </a:solidFill>
                <a:latin typeface="Arial" panose="020B0604020202020204" pitchFamily="34" charset="0"/>
                <a:ea typeface="宋体" panose="02010600030101010101" pitchFamily="2" charset="-122"/>
                <a:cs typeface="+mn-ea"/>
              </a:rPr>
              <a:t>hpa</a:t>
            </a:r>
            <a:r>
              <a:rPr lang="zh-CN" altLang="en-US" sz="1200" kern="1200" dirty="0">
                <a:solidFill>
                  <a:srgbClr val="7F7F7F"/>
                </a:solidFill>
                <a:latin typeface="Arial" panose="020B0604020202020204" pitchFamily="34" charset="0"/>
                <a:ea typeface="宋体" panose="02010600030101010101" pitchFamily="2" charset="-122"/>
                <a:cs typeface="+mn-ea"/>
              </a:rPr>
              <a:t>文件，基于</a:t>
            </a:r>
            <a:r>
              <a:rPr lang="en-US" altLang="zh-CN" sz="1200" kern="1200" dirty="0" err="1">
                <a:solidFill>
                  <a:srgbClr val="7F7F7F"/>
                </a:solidFill>
                <a:latin typeface="Arial" panose="020B0604020202020204" pitchFamily="34" charset="0"/>
                <a:ea typeface="宋体" panose="02010600030101010101" pitchFamily="2" charset="-122"/>
                <a:cs typeface="+mn-ea"/>
              </a:rPr>
              <a:t>cpu</a:t>
            </a:r>
            <a:r>
              <a:rPr lang="zh-CN" altLang="en-US" sz="1200" kern="1200" dirty="0">
                <a:solidFill>
                  <a:srgbClr val="7F7F7F"/>
                </a:solidFill>
                <a:latin typeface="Arial" panose="020B0604020202020204" pitchFamily="34" charset="0"/>
                <a:ea typeface="宋体" panose="02010600030101010101" pitchFamily="2" charset="-122"/>
                <a:cs typeface="+mn-ea"/>
              </a:rPr>
              <a:t>或者内存的使用率</a:t>
            </a:r>
            <a:r>
              <a:rPr lang="en-US" altLang="zh-CN" sz="1200" kern="1200" dirty="0">
                <a:solidFill>
                  <a:srgbClr val="7F7F7F"/>
                </a:solidFill>
                <a:latin typeface="Arial" panose="020B0604020202020204" pitchFamily="34" charset="0"/>
                <a:ea typeface="宋体" panose="02010600030101010101" pitchFamily="2" charset="-122"/>
                <a:cs typeface="+mn-ea"/>
              </a:rPr>
              <a:t>50%</a:t>
            </a:r>
            <a:r>
              <a:rPr lang="zh-CN" altLang="en-US" sz="1200" kern="1200" dirty="0">
                <a:solidFill>
                  <a:srgbClr val="7F7F7F"/>
                </a:solidFill>
                <a:latin typeface="Arial" panose="020B0604020202020204" pitchFamily="34" charset="0"/>
                <a:ea typeface="宋体" panose="02010600030101010101" pitchFamily="2" charset="-122"/>
                <a:cs typeface="+mn-ea"/>
              </a:rPr>
              <a:t>来进行扩容</a:t>
            </a:r>
            <a:endParaRPr lang="en-US" altLang="zh-CN" sz="1200" kern="1200" dirty="0">
              <a:solidFill>
                <a:srgbClr val="7F7F7F"/>
              </a:solidFill>
              <a:latin typeface="Arial" panose="020B0604020202020204" pitchFamily="34" charset="0"/>
              <a:ea typeface="宋体" panose="02010600030101010101" pitchFamily="2" charset="-122"/>
              <a:cs typeface="+mn-ea"/>
            </a:endParaRPr>
          </a:p>
          <a:p>
            <a:r>
              <a:rPr lang="en" altLang="zh-CN" sz="1200" kern="1200" dirty="0" err="1">
                <a:solidFill>
                  <a:srgbClr val="7F7F7F"/>
                </a:solidFill>
                <a:latin typeface="Arial" panose="020B0604020202020204" pitchFamily="34" charset="0"/>
                <a:ea typeface="宋体" panose="02010600030101010101" pitchFamily="2" charset="-122"/>
                <a:cs typeface="+mn-ea"/>
              </a:rPr>
              <a:t>apiVersion</a:t>
            </a:r>
            <a:r>
              <a:rPr lang="en" altLang="zh-CN" sz="1200" kern="1200" dirty="0">
                <a:solidFill>
                  <a:srgbClr val="7F7F7F"/>
                </a:solidFill>
                <a:latin typeface="Arial" panose="020B0604020202020204" pitchFamily="34" charset="0"/>
                <a:ea typeface="宋体" panose="02010600030101010101" pitchFamily="2" charset="-122"/>
                <a:cs typeface="+mn-ea"/>
              </a:rPr>
              <a:t>: autoscaling/v2beta1</a:t>
            </a:r>
          </a:p>
          <a:p>
            <a:r>
              <a:rPr lang="en" altLang="zh-CN" sz="1200" kern="1200" dirty="0">
                <a:solidFill>
                  <a:srgbClr val="7F7F7F"/>
                </a:solidFill>
                <a:latin typeface="Arial" panose="020B0604020202020204" pitchFamily="34" charset="0"/>
                <a:ea typeface="宋体" panose="02010600030101010101" pitchFamily="2" charset="-122"/>
                <a:cs typeface="+mn-ea"/>
              </a:rPr>
              <a:t>kind: </a:t>
            </a:r>
            <a:r>
              <a:rPr lang="en" altLang="zh-CN" sz="1200" kern="1200" dirty="0" err="1">
                <a:solidFill>
                  <a:srgbClr val="7F7F7F"/>
                </a:solidFill>
                <a:latin typeface="Arial" panose="020B0604020202020204" pitchFamily="34" charset="0"/>
                <a:ea typeface="宋体" panose="02010600030101010101" pitchFamily="2" charset="-122"/>
                <a:cs typeface="+mn-ea"/>
              </a:rPr>
              <a:t>HorizontalPodAutoscaler</a:t>
            </a:r>
            <a:endParaRPr lang="en" altLang="zh-CN" sz="1200" kern="1200" dirty="0">
              <a:solidFill>
                <a:srgbClr val="7F7F7F"/>
              </a:solidFill>
              <a:latin typeface="Arial" panose="020B0604020202020204" pitchFamily="34" charset="0"/>
              <a:ea typeface="宋体" panose="02010600030101010101" pitchFamily="2" charset="-122"/>
              <a:cs typeface="+mn-ea"/>
            </a:endParaRPr>
          </a:p>
          <a:p>
            <a:r>
              <a:rPr lang="en" altLang="zh-CN" sz="1200" kern="1200" dirty="0">
                <a:solidFill>
                  <a:srgbClr val="7F7F7F"/>
                </a:solidFill>
                <a:latin typeface="Arial" panose="020B0604020202020204" pitchFamily="34" charset="0"/>
                <a:ea typeface="宋体" panose="02010600030101010101" pitchFamily="2" charset="-122"/>
                <a:cs typeface="+mn-ea"/>
              </a:rPr>
              <a:t>metadata:</a:t>
            </a:r>
          </a:p>
          <a:p>
            <a:r>
              <a:rPr lang="en" altLang="zh-CN" sz="1200" kern="1200" dirty="0">
                <a:solidFill>
                  <a:srgbClr val="7F7F7F"/>
                </a:solidFill>
                <a:latin typeface="Arial" panose="020B0604020202020204" pitchFamily="34" charset="0"/>
                <a:ea typeface="宋体" panose="02010600030101010101" pitchFamily="2" charset="-122"/>
                <a:cs typeface="+mn-ea"/>
              </a:rPr>
              <a:t>  name: php-apache</a:t>
            </a:r>
          </a:p>
          <a:p>
            <a:r>
              <a:rPr lang="en" altLang="zh-CN" sz="1200" kern="1200" dirty="0">
                <a:solidFill>
                  <a:srgbClr val="7F7F7F"/>
                </a:solidFill>
                <a:latin typeface="Arial" panose="020B0604020202020204" pitchFamily="34" charset="0"/>
                <a:ea typeface="宋体" panose="02010600030101010101" pitchFamily="2" charset="-122"/>
                <a:cs typeface="+mn-ea"/>
              </a:rPr>
              <a:t>spec:</a:t>
            </a:r>
          </a:p>
          <a:p>
            <a:r>
              <a:rPr lang="en" altLang="zh-CN" sz="1200" kern="1200" dirty="0">
                <a:solidFill>
                  <a:srgbClr val="7F7F7F"/>
                </a:solidFill>
                <a:latin typeface="Arial" panose="020B0604020202020204" pitchFamily="34" charset="0"/>
                <a:ea typeface="宋体" panose="02010600030101010101" pitchFamily="2" charset="-122"/>
                <a:cs typeface="+mn-ea"/>
              </a:rPr>
              <a:t>  </a:t>
            </a:r>
            <a:r>
              <a:rPr lang="en" altLang="zh-CN" sz="1200" kern="1200" dirty="0" err="1">
                <a:solidFill>
                  <a:srgbClr val="7F7F7F"/>
                </a:solidFill>
                <a:latin typeface="Arial" panose="020B0604020202020204" pitchFamily="34" charset="0"/>
                <a:ea typeface="宋体" panose="02010600030101010101" pitchFamily="2" charset="-122"/>
                <a:cs typeface="+mn-ea"/>
              </a:rPr>
              <a:t>minReplicas</a:t>
            </a:r>
            <a:r>
              <a:rPr lang="en" altLang="zh-CN" sz="1200" kern="1200" dirty="0">
                <a:solidFill>
                  <a:srgbClr val="7F7F7F"/>
                </a:solidFill>
                <a:latin typeface="Arial" panose="020B0604020202020204" pitchFamily="34" charset="0"/>
                <a:ea typeface="宋体" panose="02010600030101010101" pitchFamily="2" charset="-122"/>
                <a:cs typeface="+mn-ea"/>
              </a:rPr>
              <a:t>: 2   #</a:t>
            </a:r>
            <a:r>
              <a:rPr lang="zh-CN" altLang="en-US" sz="1200" kern="1200" dirty="0">
                <a:solidFill>
                  <a:srgbClr val="7F7F7F"/>
                </a:solidFill>
                <a:latin typeface="Arial" panose="020B0604020202020204" pitchFamily="34" charset="0"/>
                <a:ea typeface="宋体" panose="02010600030101010101" pitchFamily="2" charset="-122"/>
                <a:cs typeface="+mn-ea"/>
              </a:rPr>
              <a:t>至少</a:t>
            </a:r>
            <a:r>
              <a:rPr lang="en-US" altLang="zh-CN" sz="1200" kern="1200" dirty="0">
                <a:solidFill>
                  <a:srgbClr val="7F7F7F"/>
                </a:solidFill>
                <a:latin typeface="Arial" panose="020B0604020202020204" pitchFamily="34" charset="0"/>
                <a:ea typeface="宋体" panose="02010600030101010101" pitchFamily="2" charset="-122"/>
                <a:cs typeface="+mn-ea"/>
              </a:rPr>
              <a:t>1</a:t>
            </a:r>
            <a:r>
              <a:rPr lang="zh-CN" altLang="en-US" sz="1200" kern="1200" dirty="0">
                <a:solidFill>
                  <a:srgbClr val="7F7F7F"/>
                </a:solidFill>
                <a:latin typeface="Arial" panose="020B0604020202020204" pitchFamily="34" charset="0"/>
                <a:ea typeface="宋体" panose="02010600030101010101" pitchFamily="2" charset="-122"/>
                <a:cs typeface="+mn-ea"/>
              </a:rPr>
              <a:t>个副本</a:t>
            </a:r>
          </a:p>
          <a:p>
            <a:r>
              <a:rPr lang="zh-CN" altLang="en-US" sz="1200" kern="1200" dirty="0">
                <a:solidFill>
                  <a:srgbClr val="7F7F7F"/>
                </a:solidFill>
                <a:latin typeface="Arial" panose="020B0604020202020204" pitchFamily="34" charset="0"/>
                <a:ea typeface="宋体" panose="02010600030101010101" pitchFamily="2" charset="-122"/>
                <a:cs typeface="+mn-ea"/>
              </a:rPr>
              <a:t>  </a:t>
            </a:r>
            <a:r>
              <a:rPr lang="en" altLang="zh-CN" sz="1200" kern="1200" dirty="0" err="1">
                <a:solidFill>
                  <a:srgbClr val="7F7F7F"/>
                </a:solidFill>
                <a:latin typeface="Arial" panose="020B0604020202020204" pitchFamily="34" charset="0"/>
                <a:ea typeface="宋体" panose="02010600030101010101" pitchFamily="2" charset="-122"/>
                <a:cs typeface="+mn-ea"/>
              </a:rPr>
              <a:t>maxReplicas</a:t>
            </a:r>
            <a:r>
              <a:rPr lang="en" altLang="zh-CN" sz="1200" kern="1200" dirty="0">
                <a:solidFill>
                  <a:srgbClr val="7F7F7F"/>
                </a:solidFill>
                <a:latin typeface="Arial" panose="020B0604020202020204" pitchFamily="34" charset="0"/>
                <a:ea typeface="宋体" panose="02010600030101010101" pitchFamily="2" charset="-122"/>
                <a:cs typeface="+mn-ea"/>
              </a:rPr>
              <a:t>: 5   #</a:t>
            </a:r>
            <a:r>
              <a:rPr lang="zh-CN" altLang="en-US" sz="1200" kern="1200" dirty="0">
                <a:solidFill>
                  <a:srgbClr val="7F7F7F"/>
                </a:solidFill>
                <a:latin typeface="Arial" panose="020B0604020202020204" pitchFamily="34" charset="0"/>
                <a:ea typeface="宋体" panose="02010600030101010101" pitchFamily="2" charset="-122"/>
                <a:cs typeface="+mn-ea"/>
              </a:rPr>
              <a:t>最多</a:t>
            </a:r>
            <a:r>
              <a:rPr lang="en-US" altLang="zh-CN" sz="1200" kern="1200" dirty="0">
                <a:solidFill>
                  <a:srgbClr val="7F7F7F"/>
                </a:solidFill>
                <a:latin typeface="Arial" panose="020B0604020202020204" pitchFamily="34" charset="0"/>
                <a:ea typeface="宋体" panose="02010600030101010101" pitchFamily="2" charset="-122"/>
                <a:cs typeface="+mn-ea"/>
              </a:rPr>
              <a:t>5</a:t>
            </a:r>
            <a:r>
              <a:rPr lang="zh-CN" altLang="en-US" sz="1200" kern="1200" dirty="0">
                <a:solidFill>
                  <a:srgbClr val="7F7F7F"/>
                </a:solidFill>
                <a:latin typeface="Arial" panose="020B0604020202020204" pitchFamily="34" charset="0"/>
                <a:ea typeface="宋体" panose="02010600030101010101" pitchFamily="2" charset="-122"/>
                <a:cs typeface="+mn-ea"/>
              </a:rPr>
              <a:t>个副本</a:t>
            </a:r>
          </a:p>
          <a:p>
            <a:r>
              <a:rPr lang="zh-CN" altLang="en-US" sz="1200" kern="1200" dirty="0">
                <a:solidFill>
                  <a:srgbClr val="7F7F7F"/>
                </a:solidFill>
                <a:latin typeface="Arial" panose="020B0604020202020204" pitchFamily="34" charset="0"/>
                <a:ea typeface="宋体" panose="02010600030101010101" pitchFamily="2" charset="-122"/>
                <a:cs typeface="+mn-ea"/>
              </a:rPr>
              <a:t>  </a:t>
            </a:r>
            <a:r>
              <a:rPr lang="en" altLang="zh-CN" sz="1200" kern="1200" dirty="0" err="1">
                <a:solidFill>
                  <a:srgbClr val="7F7F7F"/>
                </a:solidFill>
                <a:latin typeface="Arial" panose="020B0604020202020204" pitchFamily="34" charset="0"/>
                <a:ea typeface="宋体" panose="02010600030101010101" pitchFamily="2" charset="-122"/>
                <a:cs typeface="+mn-ea"/>
              </a:rPr>
              <a:t>scaleTargetRef</a:t>
            </a:r>
            <a:r>
              <a:rPr lang="en" altLang="zh-CN" sz="1200" kern="1200" dirty="0">
                <a:solidFill>
                  <a:srgbClr val="7F7F7F"/>
                </a:solidFill>
                <a:latin typeface="Arial" panose="020B0604020202020204" pitchFamily="34" charset="0"/>
                <a:ea typeface="宋体" panose="02010600030101010101" pitchFamily="2" charset="-122"/>
                <a:cs typeface="+mn-ea"/>
              </a:rPr>
              <a:t>:</a:t>
            </a:r>
          </a:p>
          <a:p>
            <a:r>
              <a:rPr lang="en" altLang="zh-CN" sz="1200" kern="1200" dirty="0">
                <a:solidFill>
                  <a:srgbClr val="7F7F7F"/>
                </a:solidFill>
                <a:latin typeface="Arial" panose="020B0604020202020204" pitchFamily="34" charset="0"/>
                <a:ea typeface="宋体" panose="02010600030101010101" pitchFamily="2" charset="-122"/>
                <a:cs typeface="+mn-ea"/>
              </a:rPr>
              <a:t>    </a:t>
            </a:r>
            <a:r>
              <a:rPr lang="en" altLang="zh-CN" sz="1200" kern="1200" dirty="0" err="1">
                <a:solidFill>
                  <a:srgbClr val="7F7F7F"/>
                </a:solidFill>
                <a:latin typeface="Arial" panose="020B0604020202020204" pitchFamily="34" charset="0"/>
                <a:ea typeface="宋体" panose="02010600030101010101" pitchFamily="2" charset="-122"/>
                <a:cs typeface="+mn-ea"/>
              </a:rPr>
              <a:t>apiVersion</a:t>
            </a:r>
            <a:r>
              <a:rPr lang="en" altLang="zh-CN" sz="1200" kern="1200" dirty="0">
                <a:solidFill>
                  <a:srgbClr val="7F7F7F"/>
                </a:solidFill>
                <a:latin typeface="Arial" panose="020B0604020202020204" pitchFamily="34" charset="0"/>
                <a:ea typeface="宋体" panose="02010600030101010101" pitchFamily="2" charset="-122"/>
                <a:cs typeface="+mn-ea"/>
              </a:rPr>
              <a:t>: apps/v1</a:t>
            </a:r>
          </a:p>
          <a:p>
            <a:r>
              <a:rPr lang="en" altLang="zh-CN" sz="1200" kern="1200" dirty="0">
                <a:solidFill>
                  <a:srgbClr val="7F7F7F"/>
                </a:solidFill>
                <a:latin typeface="Arial" panose="020B0604020202020204" pitchFamily="34" charset="0"/>
                <a:ea typeface="宋体" panose="02010600030101010101" pitchFamily="2" charset="-122"/>
                <a:cs typeface="+mn-ea"/>
              </a:rPr>
              <a:t>    kind: Deployment</a:t>
            </a:r>
          </a:p>
          <a:p>
            <a:r>
              <a:rPr lang="en" altLang="zh-CN" sz="1200" kern="1200" dirty="0">
                <a:solidFill>
                  <a:srgbClr val="7F7F7F"/>
                </a:solidFill>
                <a:latin typeface="Arial" panose="020B0604020202020204" pitchFamily="34" charset="0"/>
                <a:ea typeface="宋体" panose="02010600030101010101" pitchFamily="2" charset="-122"/>
                <a:cs typeface="+mn-ea"/>
              </a:rPr>
              <a:t>    name: php-apache #</a:t>
            </a:r>
            <a:r>
              <a:rPr lang="zh-CN" altLang="en-US" sz="1200" kern="1200" dirty="0">
                <a:solidFill>
                  <a:srgbClr val="7F7F7F"/>
                </a:solidFill>
                <a:latin typeface="Arial" panose="020B0604020202020204" pitchFamily="34" charset="0"/>
                <a:ea typeface="宋体" panose="02010600030101010101" pitchFamily="2" charset="-122"/>
                <a:cs typeface="+mn-ea"/>
              </a:rPr>
              <a:t>创建的</a:t>
            </a:r>
            <a:r>
              <a:rPr lang="en" altLang="zh-CN" sz="1200" kern="1200" dirty="0" err="1">
                <a:solidFill>
                  <a:srgbClr val="7F7F7F"/>
                </a:solidFill>
                <a:latin typeface="Arial" panose="020B0604020202020204" pitchFamily="34" charset="0"/>
                <a:ea typeface="宋体" panose="02010600030101010101" pitchFamily="2" charset="-122"/>
                <a:cs typeface="+mn-ea"/>
              </a:rPr>
              <a:t>deploment</a:t>
            </a:r>
            <a:r>
              <a:rPr lang="zh-CN" altLang="en-US" sz="1200" kern="1200" dirty="0">
                <a:solidFill>
                  <a:srgbClr val="7F7F7F"/>
                </a:solidFill>
                <a:latin typeface="Arial" panose="020B0604020202020204" pitchFamily="34" charset="0"/>
                <a:ea typeface="宋体" panose="02010600030101010101" pitchFamily="2" charset="-122"/>
                <a:cs typeface="+mn-ea"/>
              </a:rPr>
              <a:t>文件里面的</a:t>
            </a:r>
            <a:r>
              <a:rPr lang="en" altLang="zh-CN" sz="1200" kern="1200" dirty="0">
                <a:solidFill>
                  <a:srgbClr val="7F7F7F"/>
                </a:solidFill>
                <a:latin typeface="Arial" panose="020B0604020202020204" pitchFamily="34" charset="0"/>
                <a:ea typeface="宋体" panose="02010600030101010101" pitchFamily="2" charset="-122"/>
                <a:cs typeface="+mn-ea"/>
              </a:rPr>
              <a:t>name</a:t>
            </a:r>
          </a:p>
          <a:p>
            <a:r>
              <a:rPr lang="en" altLang="zh-CN" sz="1200" kern="1200" dirty="0">
                <a:solidFill>
                  <a:srgbClr val="7F7F7F"/>
                </a:solidFill>
                <a:latin typeface="Arial" panose="020B0604020202020204" pitchFamily="34" charset="0"/>
                <a:ea typeface="宋体" panose="02010600030101010101" pitchFamily="2" charset="-122"/>
                <a:cs typeface="+mn-ea"/>
              </a:rPr>
              <a:t>  metrics:</a:t>
            </a:r>
          </a:p>
          <a:p>
            <a:r>
              <a:rPr lang="en" altLang="zh-CN" sz="1200" kern="1200" dirty="0">
                <a:solidFill>
                  <a:srgbClr val="7F7F7F"/>
                </a:solidFill>
                <a:latin typeface="Arial" panose="020B0604020202020204" pitchFamily="34" charset="0"/>
                <a:ea typeface="宋体" panose="02010600030101010101" pitchFamily="2" charset="-122"/>
                <a:cs typeface="+mn-ea"/>
              </a:rPr>
              <a:t>  - type: Resource</a:t>
            </a:r>
          </a:p>
          <a:p>
            <a:r>
              <a:rPr lang="en" altLang="zh-CN" sz="1200" kern="1200" dirty="0">
                <a:solidFill>
                  <a:srgbClr val="7F7F7F"/>
                </a:solidFill>
                <a:latin typeface="Arial" panose="020B0604020202020204" pitchFamily="34" charset="0"/>
                <a:ea typeface="宋体" panose="02010600030101010101" pitchFamily="2" charset="-122"/>
                <a:cs typeface="+mn-ea"/>
              </a:rPr>
              <a:t>    resource:</a:t>
            </a:r>
          </a:p>
          <a:p>
            <a:r>
              <a:rPr lang="en" altLang="zh-CN" sz="1200" kern="1200" dirty="0">
                <a:solidFill>
                  <a:srgbClr val="7F7F7F"/>
                </a:solidFill>
                <a:latin typeface="Arial" panose="020B0604020202020204" pitchFamily="34" charset="0"/>
                <a:ea typeface="宋体" panose="02010600030101010101" pitchFamily="2" charset="-122"/>
                <a:cs typeface="+mn-ea"/>
              </a:rPr>
              <a:t>      name: </a:t>
            </a:r>
            <a:r>
              <a:rPr lang="en" altLang="zh-CN" sz="1200" kern="1200" dirty="0" err="1">
                <a:solidFill>
                  <a:srgbClr val="7F7F7F"/>
                </a:solidFill>
                <a:latin typeface="Arial" panose="020B0604020202020204" pitchFamily="34" charset="0"/>
                <a:ea typeface="宋体" panose="02010600030101010101" pitchFamily="2" charset="-122"/>
                <a:cs typeface="+mn-ea"/>
              </a:rPr>
              <a:t>cpu</a:t>
            </a:r>
            <a:endParaRPr lang="en" altLang="zh-CN" sz="1200" kern="1200" dirty="0">
              <a:solidFill>
                <a:srgbClr val="7F7F7F"/>
              </a:solidFill>
              <a:latin typeface="Arial" panose="020B0604020202020204" pitchFamily="34" charset="0"/>
              <a:ea typeface="宋体" panose="02010600030101010101" pitchFamily="2" charset="-122"/>
              <a:cs typeface="+mn-ea"/>
            </a:endParaRPr>
          </a:p>
          <a:p>
            <a:r>
              <a:rPr lang="en" altLang="zh-CN" sz="1200" kern="1200" dirty="0">
                <a:solidFill>
                  <a:srgbClr val="7F7F7F"/>
                </a:solidFill>
                <a:latin typeface="Arial" panose="020B0604020202020204" pitchFamily="34" charset="0"/>
                <a:ea typeface="宋体" panose="02010600030101010101" pitchFamily="2" charset="-122"/>
                <a:cs typeface="+mn-ea"/>
              </a:rPr>
              <a:t>      </a:t>
            </a:r>
            <a:r>
              <a:rPr lang="en" altLang="zh-CN" sz="1200" kern="1200" dirty="0" err="1">
                <a:solidFill>
                  <a:srgbClr val="7F7F7F"/>
                </a:solidFill>
                <a:latin typeface="Arial" panose="020B0604020202020204" pitchFamily="34" charset="0"/>
                <a:ea typeface="宋体" panose="02010600030101010101" pitchFamily="2" charset="-122"/>
                <a:cs typeface="+mn-ea"/>
              </a:rPr>
              <a:t>targetAverageUtilization</a:t>
            </a:r>
            <a:r>
              <a:rPr lang="en" altLang="zh-CN" sz="1200" kern="1200" dirty="0">
                <a:solidFill>
                  <a:srgbClr val="7F7F7F"/>
                </a:solidFill>
                <a:latin typeface="Arial" panose="020B0604020202020204" pitchFamily="34" charset="0"/>
                <a:ea typeface="宋体" panose="02010600030101010101" pitchFamily="2" charset="-122"/>
                <a:cs typeface="+mn-ea"/>
              </a:rPr>
              <a:t>: 50  #</a:t>
            </a:r>
            <a:r>
              <a:rPr lang="zh-CN" altLang="en-US" sz="1200" kern="1200" dirty="0">
                <a:solidFill>
                  <a:srgbClr val="7F7F7F"/>
                </a:solidFill>
                <a:latin typeface="Arial" panose="020B0604020202020204" pitchFamily="34" charset="0"/>
                <a:ea typeface="宋体" panose="02010600030101010101" pitchFamily="2" charset="-122"/>
                <a:cs typeface="+mn-ea"/>
              </a:rPr>
              <a:t>注意此时是根据使用率，也可以根据使用量：</a:t>
            </a:r>
            <a:r>
              <a:rPr lang="en" altLang="zh-CN" sz="1200" kern="1200" dirty="0" err="1">
                <a:solidFill>
                  <a:srgbClr val="7F7F7F"/>
                </a:solidFill>
                <a:latin typeface="Arial" panose="020B0604020202020204" pitchFamily="34" charset="0"/>
                <a:ea typeface="宋体" panose="02010600030101010101" pitchFamily="2" charset="-122"/>
                <a:cs typeface="+mn-ea"/>
              </a:rPr>
              <a:t>targetAverageValue</a:t>
            </a:r>
            <a:endParaRPr lang="en" altLang="zh-CN" sz="1200" kern="1200" dirty="0">
              <a:solidFill>
                <a:srgbClr val="7F7F7F"/>
              </a:solidFill>
              <a:latin typeface="Arial" panose="020B0604020202020204" pitchFamily="34" charset="0"/>
              <a:ea typeface="宋体" panose="02010600030101010101" pitchFamily="2" charset="-122"/>
              <a:cs typeface="+mn-ea"/>
            </a:endParaRPr>
          </a:p>
          <a:p>
            <a:r>
              <a:rPr lang="en" altLang="zh-CN" sz="1200" kern="1200" dirty="0">
                <a:solidFill>
                  <a:srgbClr val="7F7F7F"/>
                </a:solidFill>
                <a:latin typeface="Arial" panose="020B0604020202020204" pitchFamily="34" charset="0"/>
                <a:ea typeface="宋体" panose="02010600030101010101" pitchFamily="2" charset="-122"/>
                <a:cs typeface="+mn-ea"/>
              </a:rPr>
              <a:t>  - type: Resource</a:t>
            </a:r>
          </a:p>
          <a:p>
            <a:r>
              <a:rPr lang="en" altLang="zh-CN" sz="1200" kern="1200" dirty="0">
                <a:solidFill>
                  <a:srgbClr val="7F7F7F"/>
                </a:solidFill>
                <a:latin typeface="Arial" panose="020B0604020202020204" pitchFamily="34" charset="0"/>
                <a:ea typeface="宋体" panose="02010600030101010101" pitchFamily="2" charset="-122"/>
                <a:cs typeface="+mn-ea"/>
              </a:rPr>
              <a:t>    resource:</a:t>
            </a:r>
          </a:p>
          <a:p>
            <a:r>
              <a:rPr lang="en" altLang="zh-CN" sz="1200" kern="1200" dirty="0">
                <a:solidFill>
                  <a:srgbClr val="7F7F7F"/>
                </a:solidFill>
                <a:latin typeface="Arial" panose="020B0604020202020204" pitchFamily="34" charset="0"/>
                <a:ea typeface="宋体" panose="02010600030101010101" pitchFamily="2" charset="-122"/>
                <a:cs typeface="+mn-ea"/>
              </a:rPr>
              <a:t>      name: memory</a:t>
            </a:r>
          </a:p>
          <a:p>
            <a:r>
              <a:rPr lang="en" altLang="zh-CN" sz="1200" kern="1200" dirty="0">
                <a:solidFill>
                  <a:srgbClr val="7F7F7F"/>
                </a:solidFill>
                <a:latin typeface="Arial" panose="020B0604020202020204" pitchFamily="34" charset="0"/>
                <a:ea typeface="宋体" panose="02010600030101010101" pitchFamily="2" charset="-122"/>
                <a:cs typeface="+mn-ea"/>
              </a:rPr>
              <a:t>      </a:t>
            </a:r>
            <a:r>
              <a:rPr lang="en" altLang="zh-CN" sz="1200" kern="1200" dirty="0" err="1">
                <a:solidFill>
                  <a:srgbClr val="7F7F7F"/>
                </a:solidFill>
                <a:latin typeface="Arial" panose="020B0604020202020204" pitchFamily="34" charset="0"/>
                <a:ea typeface="宋体" panose="02010600030101010101" pitchFamily="2" charset="-122"/>
                <a:cs typeface="+mn-ea"/>
              </a:rPr>
              <a:t>targetAverageUtilization</a:t>
            </a:r>
            <a:r>
              <a:rPr lang="en" altLang="zh-CN" sz="1200" kern="1200" dirty="0">
                <a:solidFill>
                  <a:srgbClr val="7F7F7F"/>
                </a:solidFill>
                <a:latin typeface="Arial" panose="020B0604020202020204" pitchFamily="34" charset="0"/>
                <a:ea typeface="宋体" panose="02010600030101010101" pitchFamily="2" charset="-122"/>
                <a:cs typeface="+mn-ea"/>
              </a:rPr>
              <a:t>: 50  #</a:t>
            </a:r>
            <a:r>
              <a:rPr lang="zh-CN" altLang="en-US" sz="1200" kern="1200" dirty="0">
                <a:solidFill>
                  <a:srgbClr val="7F7F7F"/>
                </a:solidFill>
                <a:latin typeface="Arial" panose="020B0604020202020204" pitchFamily="34" charset="0"/>
                <a:ea typeface="宋体" panose="02010600030101010101" pitchFamily="2" charset="-122"/>
                <a:cs typeface="+mn-ea"/>
              </a:rPr>
              <a:t>注意此时是根据使用率，也可以根据使用量：</a:t>
            </a:r>
            <a:r>
              <a:rPr lang="en" altLang="zh-CN" sz="1200" kern="1200" dirty="0" err="1">
                <a:solidFill>
                  <a:srgbClr val="7F7F7F"/>
                </a:solidFill>
                <a:latin typeface="Arial" panose="020B0604020202020204" pitchFamily="34" charset="0"/>
                <a:ea typeface="宋体" panose="02010600030101010101" pitchFamily="2" charset="-122"/>
                <a:cs typeface="+mn-ea"/>
              </a:rPr>
              <a:t>targetAverageValue</a:t>
            </a:r>
            <a:endParaRPr lang="zh-CN" altLang="en-US" sz="1200" kern="1200" dirty="0">
              <a:solidFill>
                <a:srgbClr val="7F7F7F"/>
              </a:solidFill>
              <a:latin typeface="Arial" panose="020B0604020202020204" pitchFamily="34" charset="0"/>
              <a:ea typeface="宋体" panose="02010600030101010101" pitchFamily="2" charset="-122"/>
              <a:cs typeface="+mn-e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目录样式示例B"/>
          <p:cNvSpPr txBox="1">
            <a:spLocks noGrp="1"/>
          </p:cNvSpPr>
          <p:nvPr>
            <p:ph type="title"/>
          </p:nvPr>
        </p:nvSpPr>
        <p:spPr>
          <a:prstGeom prst="rect">
            <a:avLst/>
          </a:prstGeom>
        </p:spPr>
        <p:txBody>
          <a:bodyPr/>
          <a:lstStyle>
            <a:lvl1pPr defTabSz="804672">
              <a:defRPr sz="2112"/>
            </a:lvl1pPr>
          </a:lstStyle>
          <a:p>
            <a:r>
              <a:rPr lang="en" dirty="0"/>
              <a:t>K8S分享</a:t>
            </a:r>
          </a:p>
        </p:txBody>
      </p:sp>
      <p:sp>
        <p:nvSpPr>
          <p:cNvPr id="19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
        <p:nvSpPr>
          <p:cNvPr id="178" name="线条"/>
          <p:cNvSpPr/>
          <p:nvPr/>
        </p:nvSpPr>
        <p:spPr>
          <a:xfrm>
            <a:off x="3330952" y="2653389"/>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79" name="线条"/>
          <p:cNvSpPr/>
          <p:nvPr/>
        </p:nvSpPr>
        <p:spPr>
          <a:xfrm>
            <a:off x="3330952" y="3393383"/>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0" name="线条"/>
          <p:cNvSpPr/>
          <p:nvPr/>
        </p:nvSpPr>
        <p:spPr>
          <a:xfrm>
            <a:off x="3330952" y="4133377"/>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1" name="线条"/>
          <p:cNvSpPr/>
          <p:nvPr/>
        </p:nvSpPr>
        <p:spPr>
          <a:xfrm>
            <a:off x="3330952" y="4873371"/>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6" name="点击编辑目录标题A#16"/>
          <p:cNvSpPr txBox="1"/>
          <p:nvPr/>
        </p:nvSpPr>
        <p:spPr>
          <a:xfrm>
            <a:off x="4158392" y="2114745"/>
            <a:ext cx="2020744"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Docker</a:t>
            </a:r>
            <a:r>
              <a:rPr lang="zh-CN" altLang="en-US" dirty="0"/>
              <a:t>的概念与优势</a:t>
            </a:r>
            <a:endParaRPr dirty="0"/>
          </a:p>
        </p:txBody>
      </p:sp>
      <p:sp>
        <p:nvSpPr>
          <p:cNvPr id="187" name="点击编辑目录标题B#16"/>
          <p:cNvSpPr txBox="1"/>
          <p:nvPr/>
        </p:nvSpPr>
        <p:spPr>
          <a:xfrm>
            <a:off x="4158392" y="2851345"/>
            <a:ext cx="1722585"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a:t>
            </a:r>
            <a:r>
              <a:rPr lang="zh-CN" altLang="en-US" dirty="0"/>
              <a:t>的概念与优势</a:t>
            </a:r>
            <a:endParaRPr dirty="0"/>
          </a:p>
        </p:txBody>
      </p:sp>
      <p:sp>
        <p:nvSpPr>
          <p:cNvPr id="188" name="点击编辑目录标题C#16"/>
          <p:cNvSpPr txBox="1"/>
          <p:nvPr/>
        </p:nvSpPr>
        <p:spPr>
          <a:xfrm>
            <a:off x="4152786" y="3587945"/>
            <a:ext cx="1342673"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a:t>
            </a:r>
            <a:r>
              <a:rPr lang="zh-CN" altLang="en-US" dirty="0"/>
              <a:t> 资源类型</a:t>
            </a:r>
            <a:endParaRPr dirty="0"/>
          </a:p>
        </p:txBody>
      </p:sp>
      <p:sp>
        <p:nvSpPr>
          <p:cNvPr id="189" name="点击编辑目录标题D#16"/>
          <p:cNvSpPr txBox="1"/>
          <p:nvPr/>
        </p:nvSpPr>
        <p:spPr>
          <a:xfrm>
            <a:off x="4152786" y="4329732"/>
            <a:ext cx="1770676"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a:t>
            </a:r>
            <a:r>
              <a:rPr lang="zh-CN" altLang="en-US" dirty="0"/>
              <a:t> 自动扩展</a:t>
            </a:r>
            <a:r>
              <a:rPr lang="en-US" altLang="zh-CN" dirty="0"/>
              <a:t>HPA</a:t>
            </a:r>
            <a:endParaRPr dirty="0"/>
          </a:p>
        </p:txBody>
      </p:sp>
      <p:sp>
        <p:nvSpPr>
          <p:cNvPr id="16" name="线条">
            <a:extLst>
              <a:ext uri="{FF2B5EF4-FFF2-40B4-BE49-F238E27FC236}">
                <a16:creationId xmlns:a16="http://schemas.microsoft.com/office/drawing/2014/main" id="{EF72A360-1C43-5545-8A82-617ADF9C2882}"/>
              </a:ext>
            </a:extLst>
          </p:cNvPr>
          <p:cNvSpPr/>
          <p:nvPr/>
        </p:nvSpPr>
        <p:spPr>
          <a:xfrm>
            <a:off x="3330952" y="5505275"/>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9" name="点击编辑目录标题D#16">
            <a:extLst>
              <a:ext uri="{FF2B5EF4-FFF2-40B4-BE49-F238E27FC236}">
                <a16:creationId xmlns:a16="http://schemas.microsoft.com/office/drawing/2014/main" id="{4A3750F0-9040-5D4F-A8A1-082D991FA32E}"/>
              </a:ext>
            </a:extLst>
          </p:cNvPr>
          <p:cNvSpPr txBox="1"/>
          <p:nvPr/>
        </p:nvSpPr>
        <p:spPr>
          <a:xfrm>
            <a:off x="4152786" y="5062403"/>
            <a:ext cx="1938990"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zh-CN" altLang="en-US" dirty="0"/>
              <a:t>关于容器的灵魂拷问</a:t>
            </a:r>
          </a:p>
        </p:txBody>
      </p:sp>
      <p:sp>
        <p:nvSpPr>
          <p:cNvPr id="21" name="03">
            <a:extLst>
              <a:ext uri="{FF2B5EF4-FFF2-40B4-BE49-F238E27FC236}">
                <a16:creationId xmlns:a16="http://schemas.microsoft.com/office/drawing/2014/main" id="{EC95F481-7343-4844-A58F-1127853EE81F}"/>
              </a:ext>
            </a:extLst>
          </p:cNvPr>
          <p:cNvSpPr/>
          <p:nvPr/>
        </p:nvSpPr>
        <p:spPr>
          <a:xfrm>
            <a:off x="3532012" y="2081377"/>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1</a:t>
            </a:r>
            <a:endParaRPr dirty="0">
              <a:solidFill>
                <a:schemeClr val="bg2">
                  <a:lumMod val="10000"/>
                </a:schemeClr>
              </a:solidFill>
            </a:endParaRPr>
          </a:p>
        </p:txBody>
      </p:sp>
      <p:sp>
        <p:nvSpPr>
          <p:cNvPr id="23" name="03">
            <a:extLst>
              <a:ext uri="{FF2B5EF4-FFF2-40B4-BE49-F238E27FC236}">
                <a16:creationId xmlns:a16="http://schemas.microsoft.com/office/drawing/2014/main" id="{DFA61BC5-5237-3346-BEBF-611797652019}"/>
              </a:ext>
            </a:extLst>
          </p:cNvPr>
          <p:cNvSpPr/>
          <p:nvPr/>
        </p:nvSpPr>
        <p:spPr>
          <a:xfrm>
            <a:off x="3532012" y="2836416"/>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2</a:t>
            </a:r>
            <a:endParaRPr dirty="0">
              <a:solidFill>
                <a:schemeClr val="bg2">
                  <a:lumMod val="10000"/>
                </a:schemeClr>
              </a:solidFill>
            </a:endParaRPr>
          </a:p>
        </p:txBody>
      </p:sp>
      <p:sp>
        <p:nvSpPr>
          <p:cNvPr id="20" name="01">
            <a:extLst>
              <a:ext uri="{FF2B5EF4-FFF2-40B4-BE49-F238E27FC236}">
                <a16:creationId xmlns:a16="http://schemas.microsoft.com/office/drawing/2014/main" id="{5C001D80-878F-F846-8DB0-9B85079BD578}"/>
              </a:ext>
            </a:extLst>
          </p:cNvPr>
          <p:cNvSpPr/>
          <p:nvPr/>
        </p:nvSpPr>
        <p:spPr>
          <a:xfrm>
            <a:off x="3532012" y="5044098"/>
            <a:ext cx="375164" cy="375164"/>
          </a:xfrm>
          <a:prstGeom prst="roundRect">
            <a:avLst>
              <a:gd name="adj" fmla="val 50000"/>
            </a:avLst>
          </a:prstGeom>
          <a:solidFill>
            <a:srgbClr val="1E5096"/>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t>0</a:t>
            </a:r>
            <a:r>
              <a:rPr lang="en-US" altLang="zh-CN" dirty="0"/>
              <a:t>5</a:t>
            </a:r>
            <a:endParaRPr dirty="0"/>
          </a:p>
        </p:txBody>
      </p:sp>
      <p:sp>
        <p:nvSpPr>
          <p:cNvPr id="24" name="03">
            <a:extLst>
              <a:ext uri="{FF2B5EF4-FFF2-40B4-BE49-F238E27FC236}">
                <a16:creationId xmlns:a16="http://schemas.microsoft.com/office/drawing/2014/main" id="{8807AEA9-AFD4-7F46-8DCD-BFC8064BF0A5}"/>
              </a:ext>
            </a:extLst>
          </p:cNvPr>
          <p:cNvSpPr/>
          <p:nvPr/>
        </p:nvSpPr>
        <p:spPr>
          <a:xfrm>
            <a:off x="3532012" y="3597738"/>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3</a:t>
            </a:r>
            <a:endParaRPr dirty="0">
              <a:solidFill>
                <a:schemeClr val="bg2">
                  <a:lumMod val="10000"/>
                </a:schemeClr>
              </a:solidFill>
            </a:endParaRPr>
          </a:p>
        </p:txBody>
      </p:sp>
      <p:sp>
        <p:nvSpPr>
          <p:cNvPr id="22" name="03">
            <a:extLst>
              <a:ext uri="{FF2B5EF4-FFF2-40B4-BE49-F238E27FC236}">
                <a16:creationId xmlns:a16="http://schemas.microsoft.com/office/drawing/2014/main" id="{36A5F1AA-7E12-F745-AEEA-1AC7502CFBC6}"/>
              </a:ext>
            </a:extLst>
          </p:cNvPr>
          <p:cNvSpPr/>
          <p:nvPr/>
        </p:nvSpPr>
        <p:spPr>
          <a:xfrm>
            <a:off x="3532012" y="4337340"/>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4</a:t>
            </a:r>
            <a:endParaRPr dirty="0">
              <a:solidFill>
                <a:schemeClr val="bg2">
                  <a:lumMod val="10000"/>
                </a:schemeClr>
              </a:solidFill>
            </a:endParaRPr>
          </a:p>
        </p:txBody>
      </p:sp>
    </p:spTree>
    <p:extLst>
      <p:ext uri="{BB962C8B-B14F-4D97-AF65-F5344CB8AC3E}">
        <p14:creationId xmlns:p14="http://schemas.microsoft.com/office/powerpoint/2010/main" val="136803493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zh-CN" altLang="en-US" dirty="0"/>
              <a:t>关于容器的灵魂拷问</a:t>
            </a:r>
            <a:endParaRPr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
        <p:nvSpPr>
          <p:cNvPr id="2" name="AutoShape 2">
            <a:extLst>
              <a:ext uri="{FF2B5EF4-FFF2-40B4-BE49-F238E27FC236}">
                <a16:creationId xmlns:a16="http://schemas.microsoft.com/office/drawing/2014/main" id="{73FDA256-5011-A34D-A187-21821B3D82A5}"/>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39BA64D1-446A-1E45-96EA-112C9E867741}"/>
              </a:ext>
            </a:extLst>
          </p:cNvPr>
          <p:cNvSpPr txBox="1"/>
          <p:nvPr/>
        </p:nvSpPr>
        <p:spPr>
          <a:xfrm>
            <a:off x="2881313" y="1757146"/>
            <a:ext cx="6643687" cy="115929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2000" b="0" i="0" u="none" strike="noStrike" cap="none" spc="0" normalizeH="0" baseline="0" dirty="0">
                <a:ln>
                  <a:noFill/>
                </a:ln>
                <a:solidFill>
                  <a:srgbClr val="281E1E"/>
                </a:solidFill>
                <a:effectLst/>
                <a:uFillTx/>
                <a:latin typeface="+mn-lt"/>
                <a:ea typeface="+mn-ea"/>
                <a:cs typeface="+mn-cs"/>
                <a:sym typeface="Microsoft YaHei"/>
              </a:rPr>
              <a:t>1</a:t>
            </a:r>
            <a:r>
              <a:rPr kumimoji="0" lang="zh-CN" altLang="en-US" sz="2000" b="0" i="0" u="none" strike="noStrike" cap="none" spc="0" normalizeH="0" baseline="0" dirty="0">
                <a:ln>
                  <a:noFill/>
                </a:ln>
                <a:solidFill>
                  <a:srgbClr val="281E1E"/>
                </a:solidFill>
                <a:effectLst/>
                <a:uFillTx/>
                <a:latin typeface="+mn-lt"/>
                <a:ea typeface="+mn-ea"/>
                <a:cs typeface="+mn-cs"/>
                <a:sym typeface="Microsoft YaHei"/>
              </a:rPr>
              <a:t>、容器里边能否启动容器</a:t>
            </a:r>
            <a:endParaRPr kumimoji="0" lang="en-US" altLang="zh-CN" sz="2000" b="0" i="0" u="none" strike="noStrike" cap="none" spc="0" normalizeH="0" baseline="0" dirty="0">
              <a:ln>
                <a:noFill/>
              </a:ln>
              <a:solidFill>
                <a:srgbClr val="281E1E"/>
              </a:solidFill>
              <a:effectLst/>
              <a:uFillTx/>
              <a:latin typeface="+mn-lt"/>
              <a:ea typeface="+mn-ea"/>
              <a:cs typeface="+mn-cs"/>
              <a:sym typeface="Microsoft YaHei"/>
            </a:endParaRPr>
          </a:p>
          <a:p>
            <a:pPr marL="0" marR="0" indent="0" algn="l" defTabSz="914400" rtl="0" fontAlgn="auto" latinLnBrk="0" hangingPunct="0">
              <a:lnSpc>
                <a:spcPct val="120000"/>
              </a:lnSpc>
              <a:spcBef>
                <a:spcPts val="0"/>
              </a:spcBef>
              <a:spcAft>
                <a:spcPts val="0"/>
              </a:spcAft>
              <a:buClrTx/>
              <a:buSzTx/>
              <a:buFontTx/>
              <a:buNone/>
              <a:tabLst/>
            </a:pPr>
            <a:r>
              <a:rPr lang="en-US" altLang="zh-CN" sz="2000" dirty="0"/>
              <a:t>2</a:t>
            </a:r>
            <a:r>
              <a:rPr lang="zh-CN" altLang="en-US" sz="2000" dirty="0"/>
              <a:t>、</a:t>
            </a:r>
            <a:r>
              <a:rPr lang="en-US" altLang="zh-CN" sz="2000" dirty="0" err="1"/>
              <a:t>Dockerfile</a:t>
            </a:r>
            <a:r>
              <a:rPr lang="zh-CN" altLang="en-US" sz="2000" dirty="0"/>
              <a:t>构建镜像是个好东西，那能不能无限写</a:t>
            </a:r>
            <a:endParaRPr lang="en-US" altLang="zh-CN" sz="2000" dirty="0"/>
          </a:p>
          <a:p>
            <a:pPr marL="0" marR="0" indent="0" algn="l" defTabSz="914400" rtl="0" fontAlgn="auto" latinLnBrk="0" hangingPunct="0">
              <a:lnSpc>
                <a:spcPct val="120000"/>
              </a:lnSpc>
              <a:spcBef>
                <a:spcPts val="0"/>
              </a:spcBef>
              <a:spcAft>
                <a:spcPts val="0"/>
              </a:spcAft>
              <a:buClrTx/>
              <a:buSzTx/>
              <a:buFontTx/>
              <a:buNone/>
              <a:tabLst/>
            </a:pPr>
            <a:r>
              <a:rPr kumimoji="0" lang="en-US" altLang="zh-CN" sz="2000" b="0" i="0" u="none" strike="noStrike" cap="none" spc="0" normalizeH="0" baseline="0" dirty="0">
                <a:ln>
                  <a:noFill/>
                </a:ln>
                <a:solidFill>
                  <a:srgbClr val="281E1E"/>
                </a:solidFill>
                <a:effectLst/>
                <a:uFillTx/>
                <a:latin typeface="+mn-lt"/>
                <a:ea typeface="+mn-ea"/>
                <a:cs typeface="+mn-cs"/>
                <a:sym typeface="Microsoft YaHei"/>
              </a:rPr>
              <a:t>3</a:t>
            </a:r>
            <a:r>
              <a:rPr kumimoji="0" lang="zh-CN" altLang="en-US" sz="2000" b="0" i="0" u="none" strike="noStrike" cap="none" spc="0" normalizeH="0" baseline="0" dirty="0">
                <a:ln>
                  <a:noFill/>
                </a:ln>
                <a:solidFill>
                  <a:srgbClr val="281E1E"/>
                </a:solidFill>
                <a:effectLst/>
                <a:uFillTx/>
                <a:latin typeface="+mn-lt"/>
                <a:ea typeface="+mn-ea"/>
                <a:cs typeface="+mn-cs"/>
                <a:sym typeface="Microsoft YaHei"/>
              </a:rPr>
              <a:t>、</a:t>
            </a:r>
            <a:r>
              <a:rPr kumimoji="0" lang="en-US" altLang="zh-CN" sz="2000" b="0" i="0" u="none" strike="noStrike" cap="none" spc="0" normalizeH="0" baseline="0" dirty="0">
                <a:ln>
                  <a:noFill/>
                </a:ln>
                <a:solidFill>
                  <a:srgbClr val="281E1E"/>
                </a:solidFill>
                <a:effectLst/>
                <a:uFillTx/>
                <a:latin typeface="+mn-lt"/>
                <a:ea typeface="+mn-ea"/>
                <a:cs typeface="+mn-cs"/>
                <a:sym typeface="Microsoft YaHei"/>
              </a:rPr>
              <a:t>K8S</a:t>
            </a:r>
            <a:r>
              <a:rPr kumimoji="0" lang="zh-CN" altLang="en-US" sz="2000" b="0" i="0" u="none" strike="noStrike" cap="none" spc="0" normalizeH="0" baseline="0" dirty="0">
                <a:ln>
                  <a:noFill/>
                </a:ln>
                <a:solidFill>
                  <a:srgbClr val="281E1E"/>
                </a:solidFill>
                <a:effectLst/>
                <a:uFillTx/>
                <a:latin typeface="+mn-lt"/>
                <a:ea typeface="+mn-ea"/>
                <a:cs typeface="+mn-cs"/>
                <a:sym typeface="Microsoft YaHei"/>
              </a:rPr>
              <a:t>到底有什么价值</a:t>
            </a:r>
          </a:p>
        </p:txBody>
      </p:sp>
      <p:pic>
        <p:nvPicPr>
          <p:cNvPr id="5" name="图片 4">
            <a:extLst>
              <a:ext uri="{FF2B5EF4-FFF2-40B4-BE49-F238E27FC236}">
                <a16:creationId xmlns:a16="http://schemas.microsoft.com/office/drawing/2014/main" id="{DC4C2F36-F413-0644-8853-D25D266C6535}"/>
              </a:ext>
            </a:extLst>
          </p:cNvPr>
          <p:cNvPicPr>
            <a:picLocks noChangeAspect="1"/>
          </p:cNvPicPr>
          <p:nvPr/>
        </p:nvPicPr>
        <p:blipFill>
          <a:blip r:embed="rId2"/>
          <a:stretch>
            <a:fillRect/>
          </a:stretch>
        </p:blipFill>
        <p:spPr>
          <a:xfrm>
            <a:off x="3935412" y="3111810"/>
            <a:ext cx="3331570" cy="3179069"/>
          </a:xfrm>
          <a:prstGeom prst="rect">
            <a:avLst/>
          </a:prstGeom>
        </p:spPr>
      </p:pic>
    </p:spTree>
    <p:extLst>
      <p:ext uri="{BB962C8B-B14F-4D97-AF65-F5344CB8AC3E}">
        <p14:creationId xmlns:p14="http://schemas.microsoft.com/office/powerpoint/2010/main" val="15701890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zh-CN" altLang="en-US" dirty="0"/>
              <a:t>使用物理机的痛点</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环境 </a:t>
            </a:r>
            <a:r>
              <a:rPr lang="en-US" altLang="zh-CN" sz="1400" dirty="0"/>
              <a:t>&amp;</a:t>
            </a:r>
            <a:r>
              <a:rPr lang="zh-CN" altLang="en-US" sz="1400" dirty="0"/>
              <a:t> 应用</a:t>
            </a:r>
            <a:endParaRPr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1071563" y="1108075"/>
            <a:ext cx="9218750" cy="2275688"/>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fontAlgn="base" hangingPunct="1">
              <a:lnSpc>
                <a:spcPct val="150000"/>
              </a:lnSpc>
              <a:spcBef>
                <a:spcPct val="0"/>
              </a:spcBef>
              <a:spcAft>
                <a:spcPct val="0"/>
              </a:spcAft>
              <a:defRPr/>
            </a:pPr>
            <a:r>
              <a:rPr kumimoji="0" lang="zh-CN" altLang="en-US" sz="1200" b="0" i="0" u="none" strike="noStrike" kern="1200" cap="none" spc="0" normalizeH="0" baseline="0" noProof="0" dirty="0">
                <a:ln>
                  <a:noFill/>
                </a:ln>
                <a:solidFill>
                  <a:srgbClr val="7F7F7F"/>
                </a:solidFill>
                <a:effectLst/>
                <a:uLnTx/>
                <a:uFillTx/>
                <a:latin typeface="+mn-lt"/>
                <a:ea typeface="+mn-ea"/>
                <a:cs typeface="+mn-ea"/>
                <a:sym typeface="+mn-lt"/>
              </a:rPr>
              <a:t>在物理机的开发环境中，经常会遇到环境混乱，应用部署后经常被人给关掉，端口占用等问题。</a:t>
            </a:r>
            <a:endParaRPr kumimoji="0" lang="en-US" altLang="zh-CN" sz="1200" b="0" i="0" u="none" strike="noStrike" kern="1200" cap="none" spc="0" normalizeH="0" baseline="0" noProof="0" dirty="0">
              <a:ln>
                <a:noFill/>
              </a:ln>
              <a:solidFill>
                <a:srgbClr val="7F7F7F"/>
              </a:solidFill>
              <a:effectLst/>
              <a:uLnTx/>
              <a:uFillTx/>
              <a:latin typeface="+mn-lt"/>
              <a:ea typeface="+mn-ea"/>
              <a:cs typeface="+mn-ea"/>
              <a:sym typeface="+mn-lt"/>
            </a:endParaRPr>
          </a:p>
          <a:p>
            <a:pPr lvl="0" fontAlgn="base" hangingPunct="1">
              <a:lnSpc>
                <a:spcPct val="150000"/>
              </a:lnSpc>
              <a:spcBef>
                <a:spcPct val="0"/>
              </a:spcBef>
              <a:spcAft>
                <a:spcPct val="0"/>
              </a:spcAft>
              <a:defRPr/>
            </a:pPr>
            <a:r>
              <a:rPr lang="zh-CN" altLang="en-US" sz="1200" kern="1200" dirty="0">
                <a:solidFill>
                  <a:srgbClr val="7F7F7F"/>
                </a:solidFill>
                <a:latin typeface="+mn-lt"/>
                <a:ea typeface="+mn-ea"/>
                <a:cs typeface="+mn-ea"/>
                <a:sym typeface="+mn-lt"/>
              </a:rPr>
              <a:t>例如部署了一个服务，依赖</a:t>
            </a:r>
            <a:r>
              <a:rPr lang="en-US" altLang="zh-CN" sz="1200" kern="1200" dirty="0">
                <a:solidFill>
                  <a:srgbClr val="7F7F7F"/>
                </a:solidFill>
                <a:latin typeface="+mn-lt"/>
                <a:ea typeface="+mn-ea"/>
                <a:cs typeface="+mn-ea"/>
                <a:sym typeface="+mn-lt"/>
              </a:rPr>
              <a:t>jar</a:t>
            </a:r>
            <a:r>
              <a:rPr lang="zh-CN" altLang="en-US" sz="1200" kern="1200" dirty="0">
                <a:solidFill>
                  <a:srgbClr val="7F7F7F"/>
                </a:solidFill>
                <a:latin typeface="+mn-lt"/>
                <a:ea typeface="+mn-ea"/>
                <a:cs typeface="+mn-ea"/>
                <a:sym typeface="+mn-lt"/>
              </a:rPr>
              <a:t>包</a:t>
            </a:r>
            <a:r>
              <a:rPr lang="en-US" altLang="zh-CN" sz="1200" kern="1200" dirty="0">
                <a:solidFill>
                  <a:srgbClr val="7F7F7F"/>
                </a:solidFill>
                <a:latin typeface="+mn-lt"/>
                <a:ea typeface="+mn-ea"/>
                <a:cs typeface="+mn-ea"/>
                <a:sym typeface="+mn-lt"/>
              </a:rPr>
              <a:t>1.3</a:t>
            </a:r>
            <a:r>
              <a:rPr lang="zh-CN" altLang="en-US" sz="1200" kern="1200" dirty="0">
                <a:solidFill>
                  <a:srgbClr val="7F7F7F"/>
                </a:solidFill>
                <a:latin typeface="+mn-lt"/>
                <a:ea typeface="+mn-ea"/>
                <a:cs typeface="+mn-ea"/>
                <a:sym typeface="+mn-lt"/>
              </a:rPr>
              <a:t>版本，另外一个需要依赖</a:t>
            </a:r>
            <a:r>
              <a:rPr lang="en-US" altLang="zh-CN" sz="1200" kern="1200" dirty="0">
                <a:solidFill>
                  <a:srgbClr val="7F7F7F"/>
                </a:solidFill>
                <a:latin typeface="+mn-lt"/>
                <a:ea typeface="+mn-ea"/>
                <a:cs typeface="+mn-ea"/>
                <a:sym typeface="+mn-lt"/>
              </a:rPr>
              <a:t>jar</a:t>
            </a:r>
            <a:r>
              <a:rPr lang="zh-CN" altLang="en-US" sz="1200" kern="1200" dirty="0">
                <a:solidFill>
                  <a:srgbClr val="7F7F7F"/>
                </a:solidFill>
                <a:latin typeface="+mn-lt"/>
                <a:ea typeface="+mn-ea"/>
                <a:cs typeface="+mn-ea"/>
                <a:sym typeface="+mn-lt"/>
              </a:rPr>
              <a:t>包</a:t>
            </a:r>
            <a:r>
              <a:rPr lang="en-US" altLang="zh-CN" sz="1200" kern="1200" dirty="0">
                <a:solidFill>
                  <a:srgbClr val="7F7F7F"/>
                </a:solidFill>
                <a:latin typeface="+mn-lt"/>
                <a:ea typeface="+mn-ea"/>
                <a:cs typeface="+mn-ea"/>
                <a:sym typeface="+mn-lt"/>
              </a:rPr>
              <a:t>1.4</a:t>
            </a:r>
            <a:r>
              <a:rPr lang="zh-CN" altLang="en-US" sz="1200" kern="1200" dirty="0">
                <a:solidFill>
                  <a:srgbClr val="7F7F7F"/>
                </a:solidFill>
                <a:latin typeface="+mn-lt"/>
                <a:ea typeface="+mn-ea"/>
                <a:cs typeface="+mn-ea"/>
                <a:sym typeface="+mn-lt"/>
              </a:rPr>
              <a:t>版本，然后他把</a:t>
            </a:r>
            <a:r>
              <a:rPr lang="en-US" altLang="zh-CN" sz="1200" kern="1200" dirty="0">
                <a:solidFill>
                  <a:srgbClr val="7F7F7F"/>
                </a:solidFill>
                <a:latin typeface="+mn-lt"/>
                <a:ea typeface="+mn-ea"/>
                <a:cs typeface="+mn-ea"/>
                <a:sym typeface="+mn-lt"/>
              </a:rPr>
              <a:t>1.3</a:t>
            </a:r>
            <a:r>
              <a:rPr lang="zh-CN" altLang="en-US" sz="1200" kern="1200" dirty="0">
                <a:solidFill>
                  <a:srgbClr val="7F7F7F"/>
                </a:solidFill>
                <a:latin typeface="+mn-lt"/>
                <a:ea typeface="+mn-ea"/>
                <a:cs typeface="+mn-ea"/>
                <a:sym typeface="+mn-lt"/>
              </a:rPr>
              <a:t>的包升级到</a:t>
            </a:r>
            <a:r>
              <a:rPr lang="en-US" altLang="zh-CN" sz="1200" kern="1200" dirty="0">
                <a:solidFill>
                  <a:srgbClr val="7F7F7F"/>
                </a:solidFill>
                <a:latin typeface="+mn-lt"/>
                <a:ea typeface="+mn-ea"/>
                <a:cs typeface="+mn-ea"/>
                <a:sym typeface="+mn-lt"/>
              </a:rPr>
              <a:t>1.4</a:t>
            </a:r>
            <a:r>
              <a:rPr lang="zh-CN" altLang="en-US" sz="1200" kern="1200" dirty="0">
                <a:solidFill>
                  <a:srgbClr val="7F7F7F"/>
                </a:solidFill>
                <a:latin typeface="+mn-lt"/>
                <a:ea typeface="+mn-ea"/>
                <a:cs typeface="+mn-ea"/>
                <a:sym typeface="+mn-lt"/>
              </a:rPr>
              <a:t>，依赖</a:t>
            </a:r>
            <a:r>
              <a:rPr lang="en-US" altLang="zh-CN" sz="1200" kern="1200" dirty="0">
                <a:solidFill>
                  <a:srgbClr val="7F7F7F"/>
                </a:solidFill>
                <a:latin typeface="+mn-lt"/>
                <a:ea typeface="+mn-ea"/>
                <a:cs typeface="+mn-ea"/>
                <a:sym typeface="+mn-lt"/>
              </a:rPr>
              <a:t>1.3</a:t>
            </a:r>
            <a:r>
              <a:rPr lang="zh-CN" altLang="en-US" sz="1200" kern="1200" dirty="0">
                <a:solidFill>
                  <a:srgbClr val="7F7F7F"/>
                </a:solidFill>
                <a:latin typeface="+mn-lt"/>
                <a:ea typeface="+mn-ea"/>
                <a:cs typeface="+mn-ea"/>
                <a:sym typeface="+mn-lt"/>
              </a:rPr>
              <a:t>版本的服务就挂掉了</a:t>
            </a:r>
            <a:endParaRPr lang="en-US" altLang="zh-CN" sz="1200" kern="1200" dirty="0">
              <a:solidFill>
                <a:srgbClr val="7F7F7F"/>
              </a:solidFill>
              <a:latin typeface="+mn-lt"/>
              <a:ea typeface="+mn-ea"/>
              <a:cs typeface="+mn-ea"/>
              <a:sym typeface="+mn-lt"/>
            </a:endParaRPr>
          </a:p>
          <a:p>
            <a:pPr lvl="0" fontAlgn="base" hangingPunct="1">
              <a:lnSpc>
                <a:spcPct val="150000"/>
              </a:lnSpc>
              <a:spcBef>
                <a:spcPct val="0"/>
              </a:spcBef>
              <a:spcAft>
                <a:spcPct val="0"/>
              </a:spcAft>
              <a:defRPr/>
            </a:pPr>
            <a:r>
              <a:rPr lang="zh-CN" altLang="en-US" sz="1200" kern="1200" dirty="0">
                <a:solidFill>
                  <a:srgbClr val="7F7F7F"/>
                </a:solidFill>
                <a:latin typeface="+mn-lt"/>
                <a:ea typeface="+mn-ea"/>
                <a:cs typeface="+mn-ea"/>
                <a:sym typeface="+mn-lt"/>
              </a:rPr>
              <a:t>还有端口占用，比如</a:t>
            </a:r>
            <a:r>
              <a:rPr lang="en-US" altLang="zh-CN" sz="1200" kern="1200" dirty="0">
                <a:solidFill>
                  <a:srgbClr val="7F7F7F"/>
                </a:solidFill>
                <a:latin typeface="+mn-lt"/>
                <a:ea typeface="+mn-ea"/>
                <a:cs typeface="+mn-ea"/>
                <a:sym typeface="+mn-lt"/>
              </a:rPr>
              <a:t>java1</a:t>
            </a:r>
            <a:r>
              <a:rPr lang="zh-CN" altLang="en-US" sz="1200" kern="1200" dirty="0">
                <a:solidFill>
                  <a:srgbClr val="7F7F7F"/>
                </a:solidFill>
                <a:latin typeface="+mn-lt"/>
                <a:ea typeface="+mn-ea"/>
                <a:cs typeface="+mn-ea"/>
                <a:sym typeface="+mn-lt"/>
              </a:rPr>
              <a:t>服务监听</a:t>
            </a:r>
            <a:r>
              <a:rPr lang="en-US" altLang="zh-CN" sz="1200" kern="1200" dirty="0">
                <a:solidFill>
                  <a:srgbClr val="7F7F7F"/>
                </a:solidFill>
                <a:latin typeface="+mn-lt"/>
                <a:ea typeface="+mn-ea"/>
                <a:cs typeface="+mn-ea"/>
                <a:sym typeface="+mn-lt"/>
              </a:rPr>
              <a:t>8080</a:t>
            </a:r>
            <a:r>
              <a:rPr lang="zh-CN" altLang="en-US" sz="1200" kern="1200" dirty="0">
                <a:solidFill>
                  <a:srgbClr val="7F7F7F"/>
                </a:solidFill>
                <a:latin typeface="+mn-lt"/>
                <a:ea typeface="+mn-ea"/>
                <a:cs typeface="+mn-ea"/>
                <a:sym typeface="+mn-lt"/>
              </a:rPr>
              <a:t>，</a:t>
            </a:r>
            <a:r>
              <a:rPr lang="en-US" altLang="zh-CN" sz="1200" kern="1200" dirty="0">
                <a:solidFill>
                  <a:srgbClr val="7F7F7F"/>
                </a:solidFill>
                <a:latin typeface="+mn-lt"/>
                <a:ea typeface="+mn-ea"/>
                <a:cs typeface="+mn-ea"/>
                <a:sym typeface="+mn-lt"/>
              </a:rPr>
              <a:t>java2</a:t>
            </a:r>
            <a:r>
              <a:rPr lang="zh-CN" altLang="en-US" sz="1200" kern="1200" dirty="0">
                <a:solidFill>
                  <a:srgbClr val="7F7F7F"/>
                </a:solidFill>
                <a:latin typeface="+mn-lt"/>
                <a:ea typeface="+mn-ea"/>
                <a:cs typeface="+mn-ea"/>
                <a:sym typeface="+mn-lt"/>
              </a:rPr>
              <a:t>服务监听</a:t>
            </a:r>
            <a:r>
              <a:rPr lang="en-US" altLang="zh-CN" sz="1200" kern="1200" dirty="0">
                <a:solidFill>
                  <a:srgbClr val="7F7F7F"/>
                </a:solidFill>
                <a:latin typeface="+mn-lt"/>
                <a:ea typeface="+mn-ea"/>
                <a:cs typeface="+mn-ea"/>
                <a:sym typeface="+mn-lt"/>
              </a:rPr>
              <a:t>8081</a:t>
            </a:r>
            <a:r>
              <a:rPr lang="zh-CN" altLang="en-US" sz="1200" kern="1200" dirty="0">
                <a:solidFill>
                  <a:srgbClr val="7F7F7F"/>
                </a:solidFill>
                <a:latin typeface="+mn-lt"/>
                <a:ea typeface="+mn-ea"/>
                <a:cs typeface="+mn-ea"/>
                <a:sym typeface="+mn-lt"/>
              </a:rPr>
              <a:t>，</a:t>
            </a:r>
            <a:r>
              <a:rPr lang="en-US" altLang="zh-CN" sz="1200" kern="1200" dirty="0">
                <a:solidFill>
                  <a:srgbClr val="7F7F7F"/>
                </a:solidFill>
                <a:latin typeface="+mn-lt"/>
                <a:ea typeface="+mn-ea"/>
                <a:cs typeface="+mn-ea"/>
                <a:sym typeface="+mn-lt"/>
              </a:rPr>
              <a:t>java3</a:t>
            </a:r>
            <a:r>
              <a:rPr lang="zh-CN" altLang="en-US" sz="1200" kern="1200" dirty="0">
                <a:solidFill>
                  <a:srgbClr val="7F7F7F"/>
                </a:solidFill>
                <a:latin typeface="+mn-lt"/>
                <a:ea typeface="+mn-ea"/>
                <a:cs typeface="+mn-ea"/>
                <a:sym typeface="+mn-lt"/>
              </a:rPr>
              <a:t>服务监听</a:t>
            </a:r>
            <a:r>
              <a:rPr lang="en-US" altLang="zh-CN" sz="1200" kern="1200" dirty="0">
                <a:solidFill>
                  <a:srgbClr val="7F7F7F"/>
                </a:solidFill>
                <a:latin typeface="+mn-lt"/>
                <a:ea typeface="+mn-ea"/>
                <a:cs typeface="+mn-ea"/>
                <a:sym typeface="+mn-lt"/>
              </a:rPr>
              <a:t>8082</a:t>
            </a:r>
            <a:r>
              <a:rPr lang="zh-CN" altLang="en-US" sz="1200" kern="1200" dirty="0">
                <a:solidFill>
                  <a:srgbClr val="7F7F7F"/>
                </a:solidFill>
                <a:latin typeface="+mn-lt"/>
                <a:ea typeface="+mn-ea"/>
                <a:cs typeface="+mn-ea"/>
                <a:sym typeface="+mn-lt"/>
              </a:rPr>
              <a:t> 。。。等等多个服务，容易在停止服务的时候，造成额外的服务停止掉了</a:t>
            </a:r>
            <a:endParaRPr lang="en-US" altLang="zh-CN" sz="1200" kern="1200" dirty="0">
              <a:solidFill>
                <a:srgbClr val="7F7F7F"/>
              </a:solidFill>
              <a:latin typeface="+mn-lt"/>
              <a:ea typeface="+mn-ea"/>
              <a:cs typeface="+mn-ea"/>
              <a:sym typeface="+mn-lt"/>
            </a:endParaRPr>
          </a:p>
          <a:p>
            <a:pPr lvl="0" fontAlgn="base" hangingPunct="1">
              <a:lnSpc>
                <a:spcPct val="150000"/>
              </a:lnSpc>
              <a:spcBef>
                <a:spcPct val="0"/>
              </a:spcBef>
              <a:spcAft>
                <a:spcPct val="0"/>
              </a:spcAft>
              <a:defRPr/>
            </a:pPr>
            <a:r>
              <a:rPr lang="zh-CN" altLang="en-US" sz="1200" kern="1200" dirty="0">
                <a:solidFill>
                  <a:srgbClr val="7F7F7F"/>
                </a:solidFill>
                <a:latin typeface="+mn-lt"/>
                <a:ea typeface="+mn-ea"/>
                <a:cs typeface="+mn-ea"/>
                <a:sym typeface="+mn-lt"/>
              </a:rPr>
              <a:t>同时在一台物理机有多个服务的时候，部分服务需要依赖域名，假设需要新增一个服务，就得频繁的更改前端转发代理服务，配置比较繁琐</a:t>
            </a:r>
            <a:endParaRPr lang="en-US" altLang="zh-CN" sz="1200" kern="1200" dirty="0">
              <a:solidFill>
                <a:srgbClr val="7F7F7F"/>
              </a:solidFill>
              <a:latin typeface="+mn-lt"/>
              <a:ea typeface="+mn-ea"/>
              <a:cs typeface="+mn-ea"/>
              <a:sym typeface="+mn-lt"/>
            </a:endParaRPr>
          </a:p>
          <a:p>
            <a:pPr lvl="0" fontAlgn="base" hangingPunct="1">
              <a:lnSpc>
                <a:spcPct val="150000"/>
              </a:lnSpc>
              <a:spcBef>
                <a:spcPct val="0"/>
              </a:spcBef>
              <a:spcAft>
                <a:spcPct val="0"/>
              </a:spcAft>
              <a:defRPr/>
            </a:pPr>
            <a:r>
              <a:rPr lang="zh-CN" altLang="en-US" sz="1200" kern="1200" dirty="0">
                <a:solidFill>
                  <a:srgbClr val="7F7F7F"/>
                </a:solidFill>
                <a:latin typeface="+mn-lt"/>
                <a:ea typeface="+mn-ea"/>
                <a:cs typeface="+mn-ea"/>
                <a:sym typeface="+mn-lt"/>
              </a:rPr>
              <a:t>物理机在应用进行迁移和扩容的时候也比较麻烦，安装环境，绑定</a:t>
            </a:r>
            <a:r>
              <a:rPr lang="en-US" altLang="zh-CN" sz="1200" kern="1200" dirty="0">
                <a:solidFill>
                  <a:srgbClr val="7F7F7F"/>
                </a:solidFill>
                <a:latin typeface="+mn-lt"/>
                <a:ea typeface="+mn-ea"/>
                <a:cs typeface="+mn-ea"/>
                <a:sym typeface="+mn-lt"/>
              </a:rPr>
              <a:t>IP</a:t>
            </a:r>
            <a:r>
              <a:rPr lang="zh-CN" altLang="en-US" sz="1200" kern="1200" dirty="0">
                <a:solidFill>
                  <a:srgbClr val="7F7F7F"/>
                </a:solidFill>
                <a:latin typeface="+mn-lt"/>
                <a:ea typeface="+mn-ea"/>
                <a:cs typeface="+mn-ea"/>
                <a:sym typeface="+mn-lt"/>
              </a:rPr>
              <a:t>，挂载后端服务等</a:t>
            </a:r>
            <a:endParaRPr lang="en-US" altLang="zh-CN" sz="1200" kern="1200" dirty="0">
              <a:solidFill>
                <a:srgbClr val="7F7F7F"/>
              </a:solidFill>
              <a:latin typeface="+mn-lt"/>
              <a:ea typeface="+mn-ea"/>
              <a:cs typeface="+mn-ea"/>
              <a:sym typeface="+mn-lt"/>
            </a:endParaRPr>
          </a:p>
          <a:p>
            <a:pPr lvl="0" fontAlgn="base" hangingPunct="1">
              <a:lnSpc>
                <a:spcPct val="150000"/>
              </a:lnSpc>
              <a:spcBef>
                <a:spcPct val="0"/>
              </a:spcBef>
              <a:spcAft>
                <a:spcPct val="0"/>
              </a:spcAft>
              <a:defRPr/>
            </a:pPr>
            <a:endParaRPr lang="en-US" altLang="zh-CN" sz="1200" kern="1200" dirty="0">
              <a:solidFill>
                <a:srgbClr val="7F7F7F"/>
              </a:solidFill>
              <a:latin typeface="+mn-lt"/>
              <a:ea typeface="+mn-ea"/>
              <a:cs typeface="+mn-ea"/>
              <a:sym typeface="+mn-lt"/>
            </a:endParaRPr>
          </a:p>
        </p:txBody>
      </p:sp>
      <p:pic>
        <p:nvPicPr>
          <p:cNvPr id="2" name="图片 1">
            <a:extLst>
              <a:ext uri="{FF2B5EF4-FFF2-40B4-BE49-F238E27FC236}">
                <a16:creationId xmlns:a16="http://schemas.microsoft.com/office/drawing/2014/main" id="{457AC056-A3A5-1940-846E-FE4AA400740C}"/>
              </a:ext>
            </a:extLst>
          </p:cNvPr>
          <p:cNvPicPr>
            <a:picLocks noChangeAspect="1"/>
          </p:cNvPicPr>
          <p:nvPr/>
        </p:nvPicPr>
        <p:blipFill>
          <a:blip r:embed="rId2"/>
          <a:stretch>
            <a:fillRect/>
          </a:stretch>
        </p:blipFill>
        <p:spPr>
          <a:xfrm>
            <a:off x="7511192" y="3547889"/>
            <a:ext cx="3214020" cy="2486637"/>
          </a:xfrm>
          <a:prstGeom prst="rect">
            <a:avLst/>
          </a:prstGeom>
        </p:spPr>
      </p:pic>
      <p:sp>
        <p:nvSpPr>
          <p:cNvPr id="3" name="文本框 2">
            <a:extLst>
              <a:ext uri="{FF2B5EF4-FFF2-40B4-BE49-F238E27FC236}">
                <a16:creationId xmlns:a16="http://schemas.microsoft.com/office/drawing/2014/main" id="{70604C9E-56C2-5C48-8E63-B84859575168}"/>
              </a:ext>
            </a:extLst>
          </p:cNvPr>
          <p:cNvSpPr txBox="1"/>
          <p:nvPr/>
        </p:nvSpPr>
        <p:spPr>
          <a:xfrm>
            <a:off x="7839307" y="3429000"/>
            <a:ext cx="3214021"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lang="zh-CN" altLang="en-US" dirty="0"/>
              <a:t>小手一抖，服务都得挂，就问你怕不怕</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pic>
        <p:nvPicPr>
          <p:cNvPr id="4" name="图片 3">
            <a:extLst>
              <a:ext uri="{FF2B5EF4-FFF2-40B4-BE49-F238E27FC236}">
                <a16:creationId xmlns:a16="http://schemas.microsoft.com/office/drawing/2014/main" id="{09A9EE39-E5AF-D149-9CF1-4FAB99DCA85A}"/>
              </a:ext>
            </a:extLst>
          </p:cNvPr>
          <p:cNvPicPr>
            <a:picLocks noChangeAspect="1"/>
          </p:cNvPicPr>
          <p:nvPr/>
        </p:nvPicPr>
        <p:blipFill>
          <a:blip r:embed="rId3"/>
          <a:stretch>
            <a:fillRect/>
          </a:stretch>
        </p:blipFill>
        <p:spPr>
          <a:xfrm>
            <a:off x="681269" y="3549571"/>
            <a:ext cx="4298025" cy="2200354"/>
          </a:xfrm>
          <a:prstGeom prst="rect">
            <a:avLst/>
          </a:prstGeom>
        </p:spPr>
      </p:pic>
      <p:sp>
        <p:nvSpPr>
          <p:cNvPr id="5" name="文本框 4">
            <a:extLst>
              <a:ext uri="{FF2B5EF4-FFF2-40B4-BE49-F238E27FC236}">
                <a16:creationId xmlns:a16="http://schemas.microsoft.com/office/drawing/2014/main" id="{37F05A04-90E9-F74C-935A-7B637554206C}"/>
              </a:ext>
            </a:extLst>
          </p:cNvPr>
          <p:cNvSpPr txBox="1"/>
          <p:nvPr/>
        </p:nvSpPr>
        <p:spPr>
          <a:xfrm>
            <a:off x="1779512" y="3448127"/>
            <a:ext cx="2101537"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我要</a:t>
            </a: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1.3</a:t>
            </a: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版本包的听到了没</a:t>
            </a:r>
          </a:p>
        </p:txBody>
      </p:sp>
    </p:spTree>
    <p:extLst>
      <p:ext uri="{BB962C8B-B14F-4D97-AF65-F5344CB8AC3E}">
        <p14:creationId xmlns:p14="http://schemas.microsoft.com/office/powerpoint/2010/main" val="377756330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zh-CN" altLang="en-US" dirty="0"/>
              <a:t>关于容器的灵魂拷问</a:t>
            </a:r>
            <a:endParaRPr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dirty="0"/>
          </a:p>
        </p:txBody>
      </p:sp>
      <p:sp>
        <p:nvSpPr>
          <p:cNvPr id="3" name="文本框 2">
            <a:extLst>
              <a:ext uri="{FF2B5EF4-FFF2-40B4-BE49-F238E27FC236}">
                <a16:creationId xmlns:a16="http://schemas.microsoft.com/office/drawing/2014/main" id="{39BA64D1-446A-1E45-96EA-112C9E867741}"/>
              </a:ext>
            </a:extLst>
          </p:cNvPr>
          <p:cNvSpPr txBox="1"/>
          <p:nvPr/>
        </p:nvSpPr>
        <p:spPr>
          <a:xfrm>
            <a:off x="740713" y="1027936"/>
            <a:ext cx="6643687" cy="4206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2000" b="0" i="0" u="none" strike="noStrike" cap="none" spc="0" normalizeH="0" baseline="0" dirty="0">
                <a:ln>
                  <a:noFill/>
                </a:ln>
                <a:solidFill>
                  <a:srgbClr val="281E1E"/>
                </a:solidFill>
                <a:effectLst/>
                <a:uFillTx/>
                <a:latin typeface="+mn-lt"/>
                <a:ea typeface="+mn-ea"/>
                <a:cs typeface="+mn-cs"/>
                <a:sym typeface="Microsoft YaHei"/>
              </a:rPr>
              <a:t>容器里边能否启动容器</a:t>
            </a:r>
            <a:endParaRPr kumimoji="0" lang="en-US" altLang="zh-CN" sz="20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6" name="文本框 5">
            <a:extLst>
              <a:ext uri="{FF2B5EF4-FFF2-40B4-BE49-F238E27FC236}">
                <a16:creationId xmlns:a16="http://schemas.microsoft.com/office/drawing/2014/main" id="{A8D5BC95-F646-5D43-BB48-B7BD48DACAD4}"/>
              </a:ext>
            </a:extLst>
          </p:cNvPr>
          <p:cNvSpPr txBox="1"/>
          <p:nvPr/>
        </p:nvSpPr>
        <p:spPr>
          <a:xfrm>
            <a:off x="1471612" y="1448564"/>
            <a:ext cx="9979675" cy="160249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lang="zh-CN" altLang="en-US" dirty="0"/>
              <a:t>答案是可以的，有</a:t>
            </a:r>
            <a:r>
              <a:rPr lang="en-US" altLang="zh-CN" dirty="0"/>
              <a:t>2</a:t>
            </a:r>
            <a:r>
              <a:rPr lang="zh-CN" altLang="en-US" dirty="0"/>
              <a:t>中办法</a:t>
            </a:r>
            <a:endParaRPr lang="en-US" altLang="zh-CN" dirty="0"/>
          </a:p>
          <a:p>
            <a:r>
              <a:rPr lang="zh-CN" altLang="en-US" dirty="0"/>
              <a:t>第一种办法是将宿主机的</a:t>
            </a:r>
            <a:r>
              <a:rPr lang="en" altLang="zh-CN" dirty="0"/>
              <a:t>docker socket </a:t>
            </a:r>
            <a:r>
              <a:rPr lang="zh-CN" altLang="en-US" dirty="0"/>
              <a:t>挂载到容器，容器内部需要安装</a:t>
            </a:r>
            <a:r>
              <a:rPr lang="en" altLang="zh-CN" dirty="0"/>
              <a:t>docker client</a:t>
            </a:r>
            <a:r>
              <a:rPr lang="zh-CN" altLang="en-US" dirty="0"/>
              <a:t>。</a:t>
            </a:r>
            <a:endParaRPr lang="en-US" altLang="zh-CN" dirty="0"/>
          </a:p>
          <a:p>
            <a:r>
              <a:rPr lang="zh-CN" altLang="en-US" dirty="0"/>
              <a:t>缺点是环境隔离性问题，不同容器构建镜像容易出现名字冲突问，内部容器需要与宿主机</a:t>
            </a:r>
            <a:r>
              <a:rPr lang="en" altLang="zh-CN" dirty="0"/>
              <a:t>docker</a:t>
            </a:r>
            <a:r>
              <a:rPr lang="zh-CN" altLang="en-US" dirty="0"/>
              <a:t>环境保持一致</a:t>
            </a:r>
          </a:p>
          <a:p>
            <a:endParaRPr lang="en" altLang="zh-CN" dirty="0"/>
          </a:p>
          <a:p>
            <a:r>
              <a:rPr lang="zh-CN" altLang="en-US" dirty="0"/>
              <a:t>第二种办法是</a:t>
            </a:r>
            <a:r>
              <a:rPr lang="en" altLang="zh-CN" b="1" dirty="0"/>
              <a:t>Docker-inside-Docker</a:t>
            </a:r>
            <a:r>
              <a:rPr lang="zh-CN" altLang="en-US" b="1" dirty="0"/>
              <a:t>。</a:t>
            </a:r>
            <a:r>
              <a:rPr lang="zh-CN" altLang="en-US" dirty="0"/>
              <a:t>在容器内部安装完整的</a:t>
            </a:r>
            <a:r>
              <a:rPr lang="en" altLang="zh-CN" dirty="0"/>
              <a:t>docker</a:t>
            </a:r>
            <a:r>
              <a:rPr lang="zh-CN" altLang="en-US" dirty="0"/>
              <a:t>服务</a:t>
            </a:r>
            <a:r>
              <a:rPr lang="zh-CN" altLang="en-US" b="1" dirty="0"/>
              <a:t>，</a:t>
            </a:r>
            <a:r>
              <a:rPr lang="zh-CN" altLang="en" b="1" dirty="0"/>
              <a:t>可以</a:t>
            </a:r>
            <a:r>
              <a:rPr lang="zh-CN" altLang="en-US" b="1" dirty="0"/>
              <a:t>无限套娃</a:t>
            </a:r>
            <a:endParaRPr lang="en-US" altLang="zh-CN" b="1" dirty="0"/>
          </a:p>
          <a:p>
            <a:r>
              <a:rPr lang="zh-CN" altLang="en-US" dirty="0"/>
              <a:t>缺点是无法使用缓存，存储问题，以及其他意想不到的问题</a:t>
            </a:r>
          </a:p>
        </p:txBody>
      </p:sp>
      <p:pic>
        <p:nvPicPr>
          <p:cNvPr id="8" name="图片 7">
            <a:extLst>
              <a:ext uri="{FF2B5EF4-FFF2-40B4-BE49-F238E27FC236}">
                <a16:creationId xmlns:a16="http://schemas.microsoft.com/office/drawing/2014/main" id="{0C6F04D8-0289-0747-A2B7-AFEB7A62E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512282"/>
            <a:ext cx="3132138" cy="2317782"/>
          </a:xfrm>
          <a:prstGeom prst="rect">
            <a:avLst/>
          </a:prstGeom>
        </p:spPr>
      </p:pic>
      <p:pic>
        <p:nvPicPr>
          <p:cNvPr id="10" name="图片 9">
            <a:extLst>
              <a:ext uri="{FF2B5EF4-FFF2-40B4-BE49-F238E27FC236}">
                <a16:creationId xmlns:a16="http://schemas.microsoft.com/office/drawing/2014/main" id="{C123CF01-832B-D749-B33D-2FAD5D91B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865" y="3471682"/>
            <a:ext cx="3373591" cy="2182291"/>
          </a:xfrm>
          <a:prstGeom prst="rect">
            <a:avLst/>
          </a:prstGeom>
        </p:spPr>
      </p:pic>
    </p:spTree>
    <p:extLst>
      <p:ext uri="{BB962C8B-B14F-4D97-AF65-F5344CB8AC3E}">
        <p14:creationId xmlns:p14="http://schemas.microsoft.com/office/powerpoint/2010/main" val="83370942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zh-CN" altLang="en-US" dirty="0"/>
              <a:t>关于容器的灵魂拷问</a:t>
            </a:r>
            <a:endParaRPr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dirty="0"/>
          </a:p>
        </p:txBody>
      </p:sp>
      <p:sp>
        <p:nvSpPr>
          <p:cNvPr id="3" name="文本框 2">
            <a:extLst>
              <a:ext uri="{FF2B5EF4-FFF2-40B4-BE49-F238E27FC236}">
                <a16:creationId xmlns:a16="http://schemas.microsoft.com/office/drawing/2014/main" id="{39BA64D1-446A-1E45-96EA-112C9E867741}"/>
              </a:ext>
            </a:extLst>
          </p:cNvPr>
          <p:cNvSpPr txBox="1"/>
          <p:nvPr/>
        </p:nvSpPr>
        <p:spPr>
          <a:xfrm>
            <a:off x="740713" y="1027936"/>
            <a:ext cx="6643687" cy="4206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2000" b="0" i="0" u="none" strike="noStrike" cap="none" spc="0" normalizeH="0" baseline="0" dirty="0" err="1">
                <a:ln>
                  <a:noFill/>
                </a:ln>
                <a:solidFill>
                  <a:srgbClr val="281E1E"/>
                </a:solidFill>
                <a:effectLst/>
                <a:uFillTx/>
                <a:latin typeface="+mn-lt"/>
                <a:ea typeface="+mn-ea"/>
                <a:cs typeface="+mn-cs"/>
                <a:sym typeface="Microsoft YaHei"/>
              </a:rPr>
              <a:t>Dockerfile</a:t>
            </a:r>
            <a:r>
              <a:rPr kumimoji="0" lang="zh-CN" altLang="en-US" sz="2000" b="0" i="0" u="none" strike="noStrike" cap="none" spc="0" normalizeH="0" baseline="0" dirty="0">
                <a:ln>
                  <a:noFill/>
                </a:ln>
                <a:solidFill>
                  <a:srgbClr val="281E1E"/>
                </a:solidFill>
                <a:effectLst/>
                <a:uFillTx/>
                <a:latin typeface="+mn-lt"/>
                <a:ea typeface="+mn-ea"/>
                <a:cs typeface="+mn-cs"/>
                <a:sym typeface="Microsoft YaHei"/>
              </a:rPr>
              <a:t> 能不能无限写</a:t>
            </a:r>
            <a:endParaRPr kumimoji="0" lang="en-US" altLang="zh-CN" sz="20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6" name="文本框 5">
            <a:extLst>
              <a:ext uri="{FF2B5EF4-FFF2-40B4-BE49-F238E27FC236}">
                <a16:creationId xmlns:a16="http://schemas.microsoft.com/office/drawing/2014/main" id="{A8D5BC95-F646-5D43-BB48-B7BD48DACAD4}"/>
              </a:ext>
            </a:extLst>
          </p:cNvPr>
          <p:cNvSpPr txBox="1"/>
          <p:nvPr/>
        </p:nvSpPr>
        <p:spPr>
          <a:xfrm>
            <a:off x="1471612" y="1707097"/>
            <a:ext cx="9979675" cy="108542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lang="zh-CN" altLang="en-US" dirty="0"/>
              <a:t>不可以，最多</a:t>
            </a:r>
            <a:r>
              <a:rPr lang="en-US" altLang="zh-CN" dirty="0"/>
              <a:t>128</a:t>
            </a:r>
            <a:r>
              <a:rPr lang="zh-CN" altLang="en-US" dirty="0"/>
              <a:t>行</a:t>
            </a:r>
            <a:endParaRPr lang="en-US" altLang="zh-CN" dirty="0"/>
          </a:p>
          <a:p>
            <a:r>
              <a:rPr lang="en" altLang="zh-CN" b="1" dirty="0" err="1"/>
              <a:t>Dockerfile</a:t>
            </a:r>
            <a:r>
              <a:rPr lang="en" altLang="zh-CN" b="1" dirty="0"/>
              <a:t> </a:t>
            </a:r>
            <a:r>
              <a:rPr lang="zh-CN" altLang="en-US" b="1" dirty="0"/>
              <a:t>是一个文本文件</a:t>
            </a:r>
            <a:r>
              <a:rPr lang="zh-CN" altLang="en-US" dirty="0"/>
              <a:t>，其内包含了一条条的指令</a:t>
            </a:r>
            <a:r>
              <a:rPr lang="en-US" altLang="zh-CN" dirty="0"/>
              <a:t>(</a:t>
            </a:r>
            <a:r>
              <a:rPr lang="en" altLang="zh-CN" dirty="0"/>
              <a:t>Instruction)</a:t>
            </a:r>
            <a:r>
              <a:rPr lang="zh-CN" altLang="en" dirty="0"/>
              <a:t>，</a:t>
            </a:r>
            <a:r>
              <a:rPr lang="zh-CN" altLang="en-US" b="1" dirty="0"/>
              <a:t>每一条指令构建一层</a:t>
            </a:r>
            <a:r>
              <a:rPr lang="zh-CN" altLang="en-US" dirty="0"/>
              <a:t>，因此每一条指令的内容，就是描述该层应当如何构建。有了 </a:t>
            </a:r>
            <a:r>
              <a:rPr lang="en" altLang="zh-CN" dirty="0" err="1"/>
              <a:t>Dockerfile</a:t>
            </a:r>
            <a:r>
              <a:rPr lang="zh-CN" altLang="en" dirty="0"/>
              <a:t>，</a:t>
            </a:r>
            <a:r>
              <a:rPr lang="zh-CN" altLang="en-US" dirty="0"/>
              <a:t>当我们需要定制自己额外的需求时，只需在 </a:t>
            </a:r>
            <a:r>
              <a:rPr lang="en" altLang="zh-CN" dirty="0" err="1"/>
              <a:t>Dockerfile</a:t>
            </a:r>
            <a:r>
              <a:rPr lang="en" altLang="zh-CN" dirty="0"/>
              <a:t> </a:t>
            </a:r>
            <a:r>
              <a:rPr lang="zh-CN" altLang="en-US" dirty="0"/>
              <a:t>上添加或者修改指令，重新生成 </a:t>
            </a:r>
            <a:r>
              <a:rPr lang="en" altLang="zh-CN" dirty="0"/>
              <a:t>image </a:t>
            </a:r>
            <a:r>
              <a:rPr lang="zh-CN" altLang="en-US" dirty="0"/>
              <a:t>即可，省去了敲命令的麻烦</a:t>
            </a:r>
          </a:p>
        </p:txBody>
      </p:sp>
      <p:pic>
        <p:nvPicPr>
          <p:cNvPr id="4" name="图片 3">
            <a:extLst>
              <a:ext uri="{FF2B5EF4-FFF2-40B4-BE49-F238E27FC236}">
                <a16:creationId xmlns:a16="http://schemas.microsoft.com/office/drawing/2014/main" id="{215E7BC9-27A0-8443-815A-3DF9B96DA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982" y="3189287"/>
            <a:ext cx="2843068" cy="3127375"/>
          </a:xfrm>
          <a:prstGeom prst="rect">
            <a:avLst/>
          </a:prstGeom>
        </p:spPr>
      </p:pic>
    </p:spTree>
    <p:extLst>
      <p:ext uri="{BB962C8B-B14F-4D97-AF65-F5344CB8AC3E}">
        <p14:creationId xmlns:p14="http://schemas.microsoft.com/office/powerpoint/2010/main" val="19624358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zh-CN" altLang="en-US" dirty="0"/>
              <a:t>关于容器的灵魂拷问</a:t>
            </a:r>
            <a:endParaRPr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dirty="0"/>
          </a:p>
        </p:txBody>
      </p:sp>
      <p:sp>
        <p:nvSpPr>
          <p:cNvPr id="3" name="文本框 2">
            <a:extLst>
              <a:ext uri="{FF2B5EF4-FFF2-40B4-BE49-F238E27FC236}">
                <a16:creationId xmlns:a16="http://schemas.microsoft.com/office/drawing/2014/main" id="{39BA64D1-446A-1E45-96EA-112C9E867741}"/>
              </a:ext>
            </a:extLst>
          </p:cNvPr>
          <p:cNvSpPr txBox="1"/>
          <p:nvPr/>
        </p:nvSpPr>
        <p:spPr>
          <a:xfrm>
            <a:off x="740713" y="1027936"/>
            <a:ext cx="6643687" cy="4206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2000" b="0" i="0" u="none" strike="noStrike" cap="none" spc="0" normalizeH="0" baseline="0" dirty="0">
                <a:ln>
                  <a:noFill/>
                </a:ln>
                <a:solidFill>
                  <a:srgbClr val="281E1E"/>
                </a:solidFill>
                <a:effectLst/>
                <a:uFillTx/>
                <a:latin typeface="+mn-lt"/>
                <a:ea typeface="+mn-ea"/>
                <a:cs typeface="+mn-cs"/>
                <a:sym typeface="Microsoft YaHei"/>
              </a:rPr>
              <a:t>K8s</a:t>
            </a:r>
            <a:r>
              <a:rPr kumimoji="0" lang="zh-CN" altLang="en-US" sz="2000" b="0" i="0" u="none" strike="noStrike" cap="none" spc="0" normalizeH="0" baseline="0" dirty="0">
                <a:ln>
                  <a:noFill/>
                </a:ln>
                <a:solidFill>
                  <a:srgbClr val="281E1E"/>
                </a:solidFill>
                <a:effectLst/>
                <a:uFillTx/>
                <a:latin typeface="+mn-lt"/>
                <a:ea typeface="+mn-ea"/>
                <a:cs typeface="+mn-cs"/>
                <a:sym typeface="Microsoft YaHei"/>
              </a:rPr>
              <a:t>有什么价值</a:t>
            </a:r>
            <a:endParaRPr kumimoji="0" lang="en-US" altLang="zh-CN" sz="2000" b="0" i="0" u="none" strike="noStrike" cap="none" spc="0" normalizeH="0" baseline="0" dirty="0">
              <a:ln>
                <a:noFill/>
              </a:ln>
              <a:solidFill>
                <a:srgbClr val="281E1E"/>
              </a:solidFill>
              <a:effectLst/>
              <a:uFillTx/>
              <a:latin typeface="+mn-lt"/>
              <a:ea typeface="+mn-ea"/>
              <a:cs typeface="+mn-cs"/>
              <a:sym typeface="Microsoft YaHei"/>
            </a:endParaRPr>
          </a:p>
        </p:txBody>
      </p:sp>
      <p:sp>
        <p:nvSpPr>
          <p:cNvPr id="6" name="文本框 5">
            <a:extLst>
              <a:ext uri="{FF2B5EF4-FFF2-40B4-BE49-F238E27FC236}">
                <a16:creationId xmlns:a16="http://schemas.microsoft.com/office/drawing/2014/main" id="{A8D5BC95-F646-5D43-BB48-B7BD48DACAD4}"/>
              </a:ext>
            </a:extLst>
          </p:cNvPr>
          <p:cNvSpPr txBox="1"/>
          <p:nvPr/>
        </p:nvSpPr>
        <p:spPr>
          <a:xfrm>
            <a:off x="1276661" y="1824049"/>
            <a:ext cx="9979675" cy="82689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zh-CN" altLang="en-US" dirty="0"/>
              <a:t>                                             </a:t>
            </a:r>
            <a:r>
              <a:rPr lang="en-US" altLang="zh-CN" dirty="0"/>
              <a:t>		</a:t>
            </a:r>
            <a:r>
              <a:rPr lang="zh-CN" altLang="en-US" dirty="0"/>
              <a:t>服务稳定</a:t>
            </a:r>
            <a:r>
              <a:rPr lang="en-US" altLang="zh-CN" dirty="0"/>
              <a:t>=</a:t>
            </a:r>
            <a:r>
              <a:rPr lang="zh-CN" altLang="en-US" dirty="0"/>
              <a:t>业务价值</a:t>
            </a:r>
            <a:endParaRPr lang="en-US" altLang="zh-CN" dirty="0"/>
          </a:p>
          <a:p>
            <a:r>
              <a:rPr lang="en-US" altLang="zh-CN" dirty="0"/>
              <a:t>K8S</a:t>
            </a:r>
            <a:r>
              <a:rPr lang="zh-CN" altLang="en-US" dirty="0"/>
              <a:t>在设计上一切都是以资源为对象，不同的资源类型可以更可靠的保证</a:t>
            </a:r>
            <a:r>
              <a:rPr lang="en-US" altLang="zh-CN" dirty="0"/>
              <a:t>pod(</a:t>
            </a:r>
            <a:r>
              <a:rPr lang="zh-CN" altLang="en-US" dirty="0"/>
              <a:t>服务</a:t>
            </a:r>
            <a:r>
              <a:rPr lang="en-US" altLang="zh-CN" dirty="0"/>
              <a:t>)</a:t>
            </a:r>
            <a:r>
              <a:rPr lang="zh-CN" altLang="en-US" dirty="0"/>
              <a:t>的稳定性。抛开所有的技术手段，只要能保证服务稳定，就是最大的业务价值</a:t>
            </a:r>
            <a:endParaRPr lang="en-US" altLang="zh-CN" dirty="0"/>
          </a:p>
        </p:txBody>
      </p:sp>
    </p:spTree>
    <p:extLst>
      <p:ext uri="{BB962C8B-B14F-4D97-AF65-F5344CB8AC3E}">
        <p14:creationId xmlns:p14="http://schemas.microsoft.com/office/powerpoint/2010/main" val="142333672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THANKS"/>
          <p:cNvSpPr txBox="1">
            <a:spLocks noGrp="1"/>
          </p:cNvSpPr>
          <p:nvPr>
            <p:ph type="body" sz="quarter" idx="21"/>
          </p:nvPr>
        </p:nvSpPr>
        <p:spPr>
          <a:prstGeom prst="rect">
            <a:avLst/>
          </a:prstGeom>
        </p:spPr>
        <p:txBody>
          <a:bodyPr/>
          <a:lstStyle/>
          <a:p>
            <a:r>
              <a:rPr dirty="0"/>
              <a:t>THANKS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Docker</a:t>
            </a:r>
            <a:r>
              <a:rPr lang="zh-CN" altLang="en-US" dirty="0"/>
              <a:t>的优势</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环境隔离 </a:t>
            </a:r>
            <a:r>
              <a:rPr lang="en-US" altLang="zh-CN" sz="1400" dirty="0"/>
              <a:t>&amp;</a:t>
            </a:r>
            <a:r>
              <a:rPr lang="zh-CN" altLang="en-US" sz="1400" dirty="0"/>
              <a:t> 迁移方便</a:t>
            </a:r>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1071563" y="1108075"/>
            <a:ext cx="9218750" cy="1721690"/>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fontAlgn="base" hangingPunct="1">
              <a:lnSpc>
                <a:spcPct val="150000"/>
              </a:lnSpc>
              <a:spcBef>
                <a:spcPct val="0"/>
              </a:spcBef>
              <a:spcAft>
                <a:spcPct val="0"/>
              </a:spcAft>
              <a:defRPr/>
            </a:pPr>
            <a:r>
              <a:rPr kumimoji="0" lang="en-US" altLang="zh-CN" sz="1200" b="0" i="0" u="none" strike="noStrike" kern="1200" cap="none" spc="0" normalizeH="0" baseline="0" noProof="0" dirty="0">
                <a:ln>
                  <a:noFill/>
                </a:ln>
                <a:solidFill>
                  <a:srgbClr val="7F7F7F"/>
                </a:solidFill>
                <a:effectLst/>
                <a:uLnTx/>
                <a:uFillTx/>
                <a:latin typeface="+mn-lt"/>
                <a:ea typeface="+mn-ea"/>
                <a:cs typeface="+mn-ea"/>
                <a:sym typeface="+mn-lt"/>
              </a:rPr>
              <a:t>Docker</a:t>
            </a:r>
            <a:r>
              <a:rPr kumimoji="0" lang="zh-CN" altLang="en-US" sz="1200" b="0" i="0" u="none" strike="noStrike" kern="1200" cap="none" spc="0" normalizeH="0" baseline="0" noProof="0" dirty="0">
                <a:ln>
                  <a:noFill/>
                </a:ln>
                <a:solidFill>
                  <a:srgbClr val="7F7F7F"/>
                </a:solidFill>
                <a:effectLst/>
                <a:uLnTx/>
                <a:uFillTx/>
                <a:latin typeface="+mn-lt"/>
                <a:ea typeface="+mn-ea"/>
                <a:cs typeface="+mn-ea"/>
                <a:sym typeface="+mn-lt"/>
              </a:rPr>
              <a:t>的出现大幅度的解决了物理机部分痛点的问题，通过</a:t>
            </a:r>
            <a:r>
              <a:rPr kumimoji="0" lang="en-US" altLang="zh-CN" sz="1200" b="0" i="0" u="none" strike="noStrike" kern="1200" cap="none" spc="0" normalizeH="0" baseline="0" noProof="0" dirty="0" err="1">
                <a:ln>
                  <a:noFill/>
                </a:ln>
                <a:solidFill>
                  <a:srgbClr val="7F7F7F"/>
                </a:solidFill>
                <a:effectLst/>
                <a:uLnTx/>
                <a:uFillTx/>
                <a:latin typeface="+mn-lt"/>
                <a:ea typeface="+mn-ea"/>
                <a:cs typeface="+mn-ea"/>
                <a:sym typeface="+mn-lt"/>
              </a:rPr>
              <a:t>Dockerfile</a:t>
            </a:r>
            <a:r>
              <a:rPr kumimoji="0" lang="zh-CN" altLang="en-US" sz="1200" b="0" i="0" u="none" strike="noStrike" kern="1200" cap="none" spc="0" normalizeH="0" baseline="0" noProof="0" dirty="0">
                <a:ln>
                  <a:noFill/>
                </a:ln>
                <a:solidFill>
                  <a:srgbClr val="7F7F7F"/>
                </a:solidFill>
                <a:effectLst/>
                <a:uLnTx/>
                <a:uFillTx/>
                <a:latin typeface="+mn-lt"/>
                <a:ea typeface="+mn-ea"/>
                <a:cs typeface="+mn-ea"/>
                <a:sym typeface="+mn-lt"/>
              </a:rPr>
              <a:t> 构建出来一个</a:t>
            </a:r>
            <a:r>
              <a:rPr kumimoji="0" lang="en-US" altLang="zh-CN" sz="1200" b="0" i="0" u="none" strike="noStrike" kern="1200" cap="none" spc="0" normalizeH="0" baseline="0" noProof="0" dirty="0">
                <a:ln>
                  <a:noFill/>
                </a:ln>
                <a:solidFill>
                  <a:srgbClr val="7F7F7F"/>
                </a:solidFill>
                <a:effectLst/>
                <a:uLnTx/>
                <a:uFillTx/>
                <a:latin typeface="+mn-lt"/>
                <a:ea typeface="+mn-ea"/>
                <a:cs typeface="+mn-ea"/>
                <a:sym typeface="+mn-lt"/>
              </a:rPr>
              <a:t>docker</a:t>
            </a:r>
            <a:r>
              <a:rPr kumimoji="0" lang="zh-CN" altLang="en-US" sz="1200" b="0" i="0" u="none" strike="noStrike" kern="1200" cap="none" spc="0" normalizeH="0" baseline="0" noProof="0" dirty="0">
                <a:ln>
                  <a:noFill/>
                </a:ln>
                <a:solidFill>
                  <a:srgbClr val="7F7F7F"/>
                </a:solidFill>
                <a:effectLst/>
                <a:uLnTx/>
                <a:uFillTx/>
                <a:latin typeface="+mn-lt"/>
                <a:ea typeface="+mn-ea"/>
                <a:cs typeface="+mn-ea"/>
                <a:sym typeface="+mn-lt"/>
              </a:rPr>
              <a:t>镜像。</a:t>
            </a:r>
            <a:endParaRPr kumimoji="0" lang="en-US" altLang="zh-CN" sz="1200" b="0" i="0" u="none" strike="noStrike" kern="1200" cap="none" spc="0" normalizeH="0" baseline="0" noProof="0" dirty="0">
              <a:ln>
                <a:noFill/>
              </a:ln>
              <a:solidFill>
                <a:srgbClr val="7F7F7F"/>
              </a:solidFill>
              <a:effectLst/>
              <a:uLnTx/>
              <a:uFillTx/>
              <a:latin typeface="+mn-lt"/>
              <a:ea typeface="+mn-ea"/>
              <a:cs typeface="+mn-ea"/>
              <a:sym typeface="+mn-lt"/>
            </a:endParaRPr>
          </a:p>
          <a:p>
            <a:pPr lvl="0" fontAlgn="base" hangingPunct="1">
              <a:lnSpc>
                <a:spcPct val="150000"/>
              </a:lnSpc>
              <a:spcBef>
                <a:spcPct val="0"/>
              </a:spcBef>
              <a:spcAft>
                <a:spcPct val="0"/>
              </a:spcAft>
              <a:defRPr/>
            </a:pPr>
            <a:r>
              <a:rPr lang="en-US" altLang="zh-CN" sz="1200" kern="1200" dirty="0" err="1">
                <a:solidFill>
                  <a:srgbClr val="7F7F7F"/>
                </a:solidFill>
                <a:latin typeface="+mn-lt"/>
                <a:ea typeface="+mn-ea"/>
                <a:cs typeface="+mn-ea"/>
                <a:sym typeface="+mn-lt"/>
              </a:rPr>
              <a:t>Dockerfile</a:t>
            </a:r>
            <a:r>
              <a:rPr lang="zh-CN" altLang="en-US" sz="1200" kern="1200" dirty="0">
                <a:solidFill>
                  <a:srgbClr val="7F7F7F"/>
                </a:solidFill>
                <a:latin typeface="+mn-lt"/>
                <a:ea typeface="+mn-ea"/>
                <a:cs typeface="+mn-ea"/>
                <a:sym typeface="+mn-lt"/>
              </a:rPr>
              <a:t> 每一行就是一个层级，后续的添加构建是以及之前的基础上进行添加构建的</a:t>
            </a:r>
            <a:endParaRPr kumimoji="0" lang="en-US" altLang="zh-CN" sz="1200" b="0" i="0" u="none" strike="noStrike" kern="1200" cap="none" spc="0" normalizeH="0" baseline="0" noProof="0" dirty="0">
              <a:ln>
                <a:noFill/>
              </a:ln>
              <a:solidFill>
                <a:srgbClr val="7F7F7F"/>
              </a:solidFill>
              <a:effectLst/>
              <a:uLnTx/>
              <a:uFillTx/>
              <a:latin typeface="+mn-lt"/>
              <a:ea typeface="+mn-ea"/>
              <a:cs typeface="+mn-ea"/>
              <a:sym typeface="+mn-lt"/>
            </a:endParaRPr>
          </a:p>
          <a:p>
            <a:pPr lvl="0" fontAlgn="base" hangingPunct="1">
              <a:lnSpc>
                <a:spcPct val="150000"/>
              </a:lnSpc>
              <a:spcBef>
                <a:spcPct val="0"/>
              </a:spcBef>
              <a:spcAft>
                <a:spcPct val="0"/>
              </a:spcAft>
              <a:defRPr/>
            </a:pPr>
            <a:r>
              <a:rPr lang="zh-CN" altLang="en-US" sz="1200" kern="1200" dirty="0">
                <a:solidFill>
                  <a:srgbClr val="7F7F7F"/>
                </a:solidFill>
                <a:latin typeface="+mn-lt"/>
                <a:ea typeface="+mn-ea"/>
                <a:cs typeface="+mn-ea"/>
                <a:sym typeface="+mn-lt"/>
              </a:rPr>
              <a:t>镜像运行完就变成了容器，容器具备单独的名字，运行中每个容器之间都是相互隔离的</a:t>
            </a:r>
            <a:endParaRPr lang="en-US" altLang="zh-CN" sz="1200" kern="1200" dirty="0">
              <a:solidFill>
                <a:srgbClr val="7F7F7F"/>
              </a:solidFill>
              <a:latin typeface="+mn-lt"/>
              <a:ea typeface="+mn-ea"/>
              <a:cs typeface="+mn-ea"/>
              <a:sym typeface="+mn-lt"/>
            </a:endParaRPr>
          </a:p>
          <a:p>
            <a:pPr lvl="0" fontAlgn="base" hangingPunct="1">
              <a:lnSpc>
                <a:spcPct val="150000"/>
              </a:lnSpc>
              <a:spcBef>
                <a:spcPct val="0"/>
              </a:spcBef>
              <a:spcAft>
                <a:spcPct val="0"/>
              </a:spcAft>
              <a:defRPr/>
            </a:pPr>
            <a:r>
              <a:rPr lang="zh-CN" altLang="en-US" sz="1200" kern="1200" dirty="0">
                <a:solidFill>
                  <a:srgbClr val="7F7F7F"/>
                </a:solidFill>
                <a:latin typeface="+mn-lt"/>
                <a:ea typeface="+mn-ea"/>
                <a:cs typeface="+mn-ea"/>
                <a:sym typeface="+mn-lt"/>
              </a:rPr>
              <a:t>同时镜像也具备轻量化应用，每个镜像在构建的时候，就将代码运行的相关环境都给打包进去，构建完成后，一般一个镜像在</a:t>
            </a:r>
            <a:r>
              <a:rPr lang="en-US" altLang="zh-CN" sz="1200" kern="1200" dirty="0">
                <a:solidFill>
                  <a:srgbClr val="7F7F7F"/>
                </a:solidFill>
                <a:latin typeface="+mn-lt"/>
                <a:ea typeface="+mn-ea"/>
                <a:cs typeface="+mn-ea"/>
                <a:sym typeface="+mn-lt"/>
              </a:rPr>
              <a:t>500-800M</a:t>
            </a:r>
            <a:r>
              <a:rPr lang="zh-CN" altLang="en-US" sz="1200" kern="1200" dirty="0">
                <a:solidFill>
                  <a:srgbClr val="7F7F7F"/>
                </a:solidFill>
                <a:latin typeface="+mn-lt"/>
                <a:ea typeface="+mn-ea"/>
                <a:cs typeface="+mn-ea"/>
                <a:sym typeface="+mn-lt"/>
              </a:rPr>
              <a:t>左右，也方便迁移。</a:t>
            </a:r>
            <a:endParaRPr lang="en-US" altLang="zh-CN" sz="1200" kern="1200" dirty="0">
              <a:solidFill>
                <a:srgbClr val="7F7F7F"/>
              </a:solidFill>
              <a:latin typeface="+mn-lt"/>
              <a:ea typeface="+mn-ea"/>
              <a:cs typeface="+mn-ea"/>
              <a:sym typeface="+mn-lt"/>
            </a:endParaRPr>
          </a:p>
          <a:p>
            <a:pPr lvl="0" fontAlgn="base" hangingPunct="1">
              <a:lnSpc>
                <a:spcPct val="150000"/>
              </a:lnSpc>
              <a:spcBef>
                <a:spcPct val="0"/>
              </a:spcBef>
              <a:spcAft>
                <a:spcPct val="0"/>
              </a:spcAft>
              <a:defRPr/>
            </a:pPr>
            <a:r>
              <a:rPr lang="zh-CN" altLang="en-US" sz="1200" kern="1200" dirty="0">
                <a:solidFill>
                  <a:srgbClr val="7F7F7F"/>
                </a:solidFill>
                <a:latin typeface="+mn-lt"/>
                <a:ea typeface="+mn-ea"/>
                <a:cs typeface="+mn-ea"/>
                <a:sym typeface="+mn-lt"/>
              </a:rPr>
              <a:t>目前</a:t>
            </a:r>
            <a:r>
              <a:rPr lang="en-US" altLang="zh-CN" sz="1200" kern="1200" dirty="0">
                <a:solidFill>
                  <a:srgbClr val="7F7F7F"/>
                </a:solidFill>
                <a:latin typeface="+mn-lt"/>
                <a:ea typeface="+mn-ea"/>
                <a:cs typeface="+mn-ea"/>
                <a:sym typeface="+mn-lt"/>
              </a:rPr>
              <a:t>docker</a:t>
            </a:r>
            <a:r>
              <a:rPr lang="zh-CN" altLang="en-US" sz="1200" kern="1200" dirty="0">
                <a:solidFill>
                  <a:srgbClr val="7F7F7F"/>
                </a:solidFill>
                <a:latin typeface="+mn-lt"/>
                <a:ea typeface="+mn-ea"/>
                <a:cs typeface="+mn-ea"/>
                <a:sym typeface="+mn-lt"/>
              </a:rPr>
              <a:t>相关的开源免费仓库也有很多，可以将镜像</a:t>
            </a:r>
            <a:r>
              <a:rPr lang="en-US" altLang="zh-CN" sz="1200" kern="1200" dirty="0">
                <a:solidFill>
                  <a:srgbClr val="7F7F7F"/>
                </a:solidFill>
                <a:latin typeface="+mn-lt"/>
                <a:ea typeface="+mn-ea"/>
                <a:cs typeface="+mn-ea"/>
                <a:sym typeface="+mn-lt"/>
              </a:rPr>
              <a:t>push</a:t>
            </a:r>
            <a:r>
              <a:rPr lang="zh-CN" altLang="en-US" sz="1200" kern="1200" dirty="0">
                <a:solidFill>
                  <a:srgbClr val="7F7F7F"/>
                </a:solidFill>
                <a:latin typeface="+mn-lt"/>
                <a:ea typeface="+mn-ea"/>
                <a:cs typeface="+mn-ea"/>
                <a:sym typeface="+mn-lt"/>
              </a:rPr>
              <a:t>上去后，在有网络的环境随时将镜像下载下来运行，不用在重新搭环境</a:t>
            </a:r>
            <a:endParaRPr lang="en-US" altLang="zh-CN" sz="1200" kern="1200" dirty="0">
              <a:solidFill>
                <a:srgbClr val="7F7F7F"/>
              </a:solidFill>
              <a:latin typeface="+mn-lt"/>
              <a:ea typeface="+mn-ea"/>
              <a:cs typeface="+mn-ea"/>
              <a:sym typeface="+mn-lt"/>
            </a:endParaRPr>
          </a:p>
        </p:txBody>
      </p:sp>
      <p:pic>
        <p:nvPicPr>
          <p:cNvPr id="2" name="图片 1">
            <a:extLst>
              <a:ext uri="{FF2B5EF4-FFF2-40B4-BE49-F238E27FC236}">
                <a16:creationId xmlns:a16="http://schemas.microsoft.com/office/drawing/2014/main" id="{89325FCC-8ABE-9841-88E1-A0EFAE4B334D}"/>
              </a:ext>
            </a:extLst>
          </p:cNvPr>
          <p:cNvPicPr>
            <a:picLocks noChangeAspect="1"/>
          </p:cNvPicPr>
          <p:nvPr/>
        </p:nvPicPr>
        <p:blipFill>
          <a:blip r:embed="rId2"/>
          <a:stretch>
            <a:fillRect/>
          </a:stretch>
        </p:blipFill>
        <p:spPr>
          <a:xfrm>
            <a:off x="924777" y="3748822"/>
            <a:ext cx="3452750" cy="2139021"/>
          </a:xfrm>
          <a:prstGeom prst="rect">
            <a:avLst/>
          </a:prstGeom>
        </p:spPr>
      </p:pic>
      <p:sp>
        <p:nvSpPr>
          <p:cNvPr id="3" name="文本框 2">
            <a:extLst>
              <a:ext uri="{FF2B5EF4-FFF2-40B4-BE49-F238E27FC236}">
                <a16:creationId xmlns:a16="http://schemas.microsoft.com/office/drawing/2014/main" id="{37C46FAA-AB5C-1B4F-BCA3-99607BE3C372}"/>
              </a:ext>
            </a:extLst>
          </p:cNvPr>
          <p:cNvSpPr txBox="1"/>
          <p:nvPr/>
        </p:nvSpPr>
        <p:spPr>
          <a:xfrm>
            <a:off x="924777" y="3357720"/>
            <a:ext cx="3103414"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每个容器就像是一个小房间，互不打扰</a:t>
            </a:r>
          </a:p>
        </p:txBody>
      </p:sp>
      <p:pic>
        <p:nvPicPr>
          <p:cNvPr id="4" name="图片 3">
            <a:extLst>
              <a:ext uri="{FF2B5EF4-FFF2-40B4-BE49-F238E27FC236}">
                <a16:creationId xmlns:a16="http://schemas.microsoft.com/office/drawing/2014/main" id="{294CD29B-E082-2341-888D-FD36E6F6DCC4}"/>
              </a:ext>
            </a:extLst>
          </p:cNvPr>
          <p:cNvPicPr>
            <a:picLocks noChangeAspect="1"/>
          </p:cNvPicPr>
          <p:nvPr/>
        </p:nvPicPr>
        <p:blipFill>
          <a:blip r:embed="rId3"/>
          <a:stretch>
            <a:fillRect/>
          </a:stretch>
        </p:blipFill>
        <p:spPr>
          <a:xfrm>
            <a:off x="6096000" y="3523785"/>
            <a:ext cx="4368800" cy="2733598"/>
          </a:xfrm>
          <a:prstGeom prst="rect">
            <a:avLst/>
          </a:prstGeom>
        </p:spPr>
      </p:pic>
      <p:sp>
        <p:nvSpPr>
          <p:cNvPr id="5" name="文本框 4">
            <a:extLst>
              <a:ext uri="{FF2B5EF4-FFF2-40B4-BE49-F238E27FC236}">
                <a16:creationId xmlns:a16="http://schemas.microsoft.com/office/drawing/2014/main" id="{62EB68C7-33E5-3C46-9D0B-B4E0E675519B}"/>
              </a:ext>
            </a:extLst>
          </p:cNvPr>
          <p:cNvSpPr txBox="1"/>
          <p:nvPr/>
        </p:nvSpPr>
        <p:spPr>
          <a:xfrm>
            <a:off x="5647320" y="3179301"/>
            <a:ext cx="6094617"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容器的迁移就像是抽屉一样，将镜像抽出来，在塞到另外一个卡槽</a:t>
            </a: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a:t>
            </a: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系统</a:t>
            </a: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a:t>
            </a: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就行</a:t>
            </a:r>
          </a:p>
        </p:txBody>
      </p:sp>
    </p:spTree>
    <p:extLst>
      <p:ext uri="{BB962C8B-B14F-4D97-AF65-F5344CB8AC3E}">
        <p14:creationId xmlns:p14="http://schemas.microsoft.com/office/powerpoint/2010/main" val="77647518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Docker</a:t>
            </a:r>
            <a:r>
              <a:rPr lang="zh-CN" altLang="en-US" dirty="0"/>
              <a:t>的技术实现原理</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en-US" altLang="zh-CN" sz="1400" dirty="0"/>
              <a:t>namespace</a:t>
            </a:r>
            <a:r>
              <a:rPr lang="zh-CN" altLang="en-US" sz="1400" dirty="0"/>
              <a:t> </a:t>
            </a:r>
            <a:r>
              <a:rPr lang="en-US" altLang="zh-CN" sz="1400" dirty="0"/>
              <a:t>&amp;</a:t>
            </a:r>
            <a:r>
              <a:rPr lang="zh-CN" altLang="en-US" sz="1400" dirty="0"/>
              <a:t> </a:t>
            </a:r>
            <a:r>
              <a:rPr lang="en-US" altLang="zh-CN" sz="1400" dirty="0" err="1"/>
              <a:t>cgroup</a:t>
            </a:r>
            <a:endParaRPr lang="zh-CN" altLang="en-US"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971202" y="1090214"/>
            <a:ext cx="9218750" cy="2829685"/>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fontAlgn="base" hangingPunct="1">
              <a:lnSpc>
                <a:spcPct val="150000"/>
              </a:lnSpc>
              <a:spcBef>
                <a:spcPct val="0"/>
              </a:spcBef>
              <a:spcAft>
                <a:spcPct val="0"/>
              </a:spcAft>
              <a:defRPr/>
            </a:pPr>
            <a:r>
              <a:rPr lang="zh-CN" altLang="en-US" sz="1200" kern="1200" dirty="0">
                <a:solidFill>
                  <a:srgbClr val="7F7F7F"/>
                </a:solidFill>
                <a:latin typeface="+mn-lt"/>
                <a:ea typeface="+mn-ea"/>
                <a:cs typeface="+mn-ea"/>
                <a:sym typeface="+mn-lt"/>
              </a:rPr>
              <a:t>容器技术的核心功能，就是通过约束和修改进程的动态表现，从而为其创在出一个边界</a:t>
            </a:r>
            <a:endParaRPr lang="en-US" altLang="zh-CN" sz="1200" kern="1200" dirty="0">
              <a:solidFill>
                <a:srgbClr val="7F7F7F"/>
              </a:solidFill>
              <a:latin typeface="+mn-lt"/>
              <a:ea typeface="+mn-ea"/>
              <a:cs typeface="+mn-ea"/>
              <a:sym typeface="+mn-lt"/>
            </a:endParaRPr>
          </a:p>
          <a:p>
            <a:pPr lvl="0" fontAlgn="base" hangingPunct="1">
              <a:lnSpc>
                <a:spcPct val="150000"/>
              </a:lnSpc>
              <a:spcBef>
                <a:spcPct val="0"/>
              </a:spcBef>
              <a:spcAft>
                <a:spcPct val="0"/>
              </a:spcAft>
              <a:defRPr/>
            </a:pPr>
            <a:r>
              <a:rPr lang="en-US" altLang="zh-CN" sz="1200" kern="1200" dirty="0">
                <a:solidFill>
                  <a:srgbClr val="7F7F7F"/>
                </a:solidFill>
                <a:latin typeface="+mn-lt"/>
                <a:ea typeface="+mn-ea"/>
                <a:cs typeface="+mn-ea"/>
                <a:sym typeface="+mn-lt"/>
              </a:rPr>
              <a:t>Namespace</a:t>
            </a:r>
            <a:r>
              <a:rPr lang="zh-CN" altLang="en-US" sz="1200" kern="1200" dirty="0">
                <a:solidFill>
                  <a:srgbClr val="7F7F7F"/>
                </a:solidFill>
                <a:latin typeface="+mn-lt"/>
                <a:ea typeface="+mn-ea"/>
                <a:cs typeface="+mn-ea"/>
                <a:sym typeface="+mn-lt"/>
              </a:rPr>
              <a:t> 技术是用来修改进程试图的主要办法</a:t>
            </a:r>
            <a:endParaRPr lang="en-US" altLang="zh-CN" sz="1200" kern="1200" dirty="0">
              <a:solidFill>
                <a:srgbClr val="7F7F7F"/>
              </a:solidFill>
              <a:latin typeface="+mn-lt"/>
              <a:ea typeface="+mn-ea"/>
              <a:cs typeface="+mn-ea"/>
              <a:sym typeface="+mn-lt"/>
            </a:endParaRPr>
          </a:p>
          <a:p>
            <a:r>
              <a:rPr lang="zh-CN" altLang="en-US" sz="1200" kern="1200" dirty="0">
                <a:solidFill>
                  <a:srgbClr val="7F7F7F"/>
                </a:solidFill>
                <a:latin typeface="+mn-lt"/>
                <a:ea typeface="+mn-ea"/>
                <a:cs typeface="+mn-ea"/>
              </a:rPr>
              <a:t>Linux 操作系统提供了</a:t>
            </a:r>
            <a:r>
              <a:rPr lang="en-US" altLang="zh-CN" sz="1200" kern="1200" dirty="0">
                <a:solidFill>
                  <a:srgbClr val="7F7F7F"/>
                </a:solidFill>
                <a:latin typeface="+mn-lt"/>
                <a:ea typeface="+mn-ea"/>
                <a:cs typeface="+mn-ea"/>
              </a:rPr>
              <a:t>PID</a:t>
            </a:r>
            <a:r>
              <a:rPr lang="zh-CN" altLang="en-US" sz="1200" kern="1200" dirty="0">
                <a:solidFill>
                  <a:srgbClr val="7F7F7F"/>
                </a:solidFill>
                <a:latin typeface="+mn-lt"/>
                <a:ea typeface="+mn-ea"/>
                <a:cs typeface="+mn-ea"/>
              </a:rPr>
              <a:t> </a:t>
            </a:r>
            <a:r>
              <a:rPr lang="en-US" altLang="zh-CN" sz="1200" kern="1200" dirty="0">
                <a:solidFill>
                  <a:srgbClr val="7F7F7F"/>
                </a:solidFill>
                <a:latin typeface="+mn-lt"/>
                <a:ea typeface="+mn-ea"/>
                <a:cs typeface="+mn-ea"/>
              </a:rPr>
              <a:t>Namespace</a:t>
            </a:r>
            <a:r>
              <a:rPr lang="zh-CN" altLang="en-US" sz="1200" kern="1200" dirty="0">
                <a:solidFill>
                  <a:srgbClr val="7F7F7F"/>
                </a:solidFill>
                <a:latin typeface="+mn-lt"/>
                <a:ea typeface="+mn-ea"/>
                <a:cs typeface="+mn-ea"/>
              </a:rPr>
              <a:t> 、 Mount、UTS、IPC、Network 和 User 这些 Namespace，用来对各种不同的进程上下文进行“障眼法”操作</a:t>
            </a:r>
          </a:p>
          <a:p>
            <a:r>
              <a:rPr lang="zh-CN" altLang="en-US" sz="1200" kern="1200" dirty="0">
                <a:solidFill>
                  <a:srgbClr val="7F7F7F"/>
                </a:solidFill>
                <a:latin typeface="+mn-lt"/>
                <a:ea typeface="+mn-ea"/>
                <a:cs typeface="+mn-ea"/>
              </a:rPr>
              <a:t>比如，Mount Namespace，用于让被隔离进程只看到当前 Namespace 里的挂载点信息；</a:t>
            </a:r>
          </a:p>
          <a:p>
            <a:r>
              <a:rPr lang="zh-CN" altLang="en-US" sz="1200" kern="1200" dirty="0">
                <a:solidFill>
                  <a:srgbClr val="7F7F7F"/>
                </a:solidFill>
                <a:latin typeface="+mn-lt"/>
                <a:ea typeface="+mn-ea"/>
                <a:cs typeface="+mn-ea"/>
              </a:rPr>
              <a:t>Network Namespace，用于让被隔离进程看到当前 Namespace 里的网络设备和配置。</a:t>
            </a:r>
          </a:p>
          <a:p>
            <a:r>
              <a:rPr lang="zh-CN" altLang="en-US" sz="1200" kern="1200" dirty="0">
                <a:solidFill>
                  <a:srgbClr val="7F7F7F"/>
                </a:solidFill>
                <a:latin typeface="+mn-lt"/>
                <a:ea typeface="+mn-ea"/>
                <a:cs typeface="+mn-ea"/>
              </a:rPr>
              <a:t>这就是 Linux 容器最基本的实现原理了</a:t>
            </a:r>
            <a:endParaRPr lang="en-US" altLang="zh-CN" sz="1200" kern="1200" dirty="0">
              <a:solidFill>
                <a:srgbClr val="7F7F7F"/>
              </a:solidFill>
              <a:latin typeface="+mn-lt"/>
              <a:ea typeface="+mn-ea"/>
              <a:cs typeface="+mn-ea"/>
              <a:sym typeface="+mn-lt"/>
            </a:endParaRPr>
          </a:p>
          <a:p>
            <a:pPr lvl="0" fontAlgn="base" hangingPunct="1">
              <a:lnSpc>
                <a:spcPct val="150000"/>
              </a:lnSpc>
              <a:spcBef>
                <a:spcPct val="0"/>
              </a:spcBef>
              <a:spcAft>
                <a:spcPct val="0"/>
              </a:spcAft>
              <a:defRPr/>
            </a:pPr>
            <a:r>
              <a:rPr lang="zh-CN" altLang="en-US" sz="1200" kern="1200" dirty="0">
                <a:solidFill>
                  <a:srgbClr val="7F7F7F"/>
                </a:solidFill>
                <a:latin typeface="+mn-lt"/>
                <a:ea typeface="+mn-ea"/>
                <a:cs typeface="+mn-ea"/>
              </a:rPr>
              <a:t>Docker 容器这个听起来玄而又玄的概念，实际上是在创建容器进程时，指定了这个进程所需要启用的一组 Namespace 参数。这样，容器就只能“看”到当前 Namespace所限定的资源、文件、设备、状态，或者配置。而对于宿主机以及其他不相关的程序，它就完全看不到了。</a:t>
            </a:r>
            <a:endParaRPr lang="en-US" altLang="zh-CN" sz="1200" kern="1200" dirty="0">
              <a:solidFill>
                <a:srgbClr val="7F7F7F"/>
              </a:solidFill>
              <a:latin typeface="+mn-lt"/>
              <a:ea typeface="+mn-ea"/>
              <a:cs typeface="+mn-ea"/>
            </a:endParaRPr>
          </a:p>
          <a:p>
            <a:pPr lvl="0" fontAlgn="base" hangingPunct="1">
              <a:lnSpc>
                <a:spcPct val="150000"/>
              </a:lnSpc>
              <a:spcBef>
                <a:spcPct val="0"/>
              </a:spcBef>
              <a:spcAft>
                <a:spcPct val="0"/>
              </a:spcAft>
              <a:defRPr/>
            </a:pPr>
            <a:r>
              <a:rPr lang="zh-CN" altLang="en-US" sz="1200" kern="1200" dirty="0">
                <a:solidFill>
                  <a:srgbClr val="7F7F7F"/>
                </a:solidFill>
                <a:latin typeface="+mn-lt"/>
                <a:ea typeface="+mn-ea"/>
                <a:cs typeface="+mn-ea"/>
                <a:sym typeface="+mn-lt"/>
              </a:rPr>
              <a:t>也可以把容器理解为一种特殊的进程</a:t>
            </a:r>
          </a:p>
        </p:txBody>
      </p:sp>
      <p:pic>
        <p:nvPicPr>
          <p:cNvPr id="5" name="图片 4">
            <a:extLst>
              <a:ext uri="{FF2B5EF4-FFF2-40B4-BE49-F238E27FC236}">
                <a16:creationId xmlns:a16="http://schemas.microsoft.com/office/drawing/2014/main" id="{8C727608-9D13-644D-A095-008FFE427280}"/>
              </a:ext>
            </a:extLst>
          </p:cNvPr>
          <p:cNvPicPr>
            <a:picLocks noChangeAspect="1"/>
          </p:cNvPicPr>
          <p:nvPr/>
        </p:nvPicPr>
        <p:blipFill>
          <a:blip r:embed="rId2"/>
          <a:stretch>
            <a:fillRect/>
          </a:stretch>
        </p:blipFill>
        <p:spPr>
          <a:xfrm>
            <a:off x="971202" y="4514680"/>
            <a:ext cx="8441554" cy="1519846"/>
          </a:xfrm>
          <a:prstGeom prst="rect">
            <a:avLst/>
          </a:prstGeom>
        </p:spPr>
      </p:pic>
    </p:spTree>
    <p:extLst>
      <p:ext uri="{BB962C8B-B14F-4D97-AF65-F5344CB8AC3E}">
        <p14:creationId xmlns:p14="http://schemas.microsoft.com/office/powerpoint/2010/main" val="32206152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Docker</a:t>
            </a:r>
            <a:r>
              <a:rPr lang="zh-CN" altLang="en-US" dirty="0"/>
              <a:t>的技术实现原理</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en-US" altLang="zh-CN" sz="1400" dirty="0"/>
              <a:t>namespace</a:t>
            </a:r>
            <a:r>
              <a:rPr lang="zh-CN" altLang="en-US" sz="1400" dirty="0"/>
              <a:t> </a:t>
            </a:r>
            <a:r>
              <a:rPr lang="en-US" altLang="zh-CN" sz="1400" dirty="0"/>
              <a:t>&amp;</a:t>
            </a:r>
            <a:r>
              <a:rPr lang="zh-CN" altLang="en-US" sz="1400" dirty="0"/>
              <a:t> </a:t>
            </a:r>
            <a:r>
              <a:rPr lang="en-US" altLang="zh-CN" sz="1400" dirty="0" err="1"/>
              <a:t>cgroup</a:t>
            </a:r>
            <a:endParaRPr lang="zh-CN" altLang="en-US" sz="1400" dirty="0"/>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599816" y="1236224"/>
            <a:ext cx="9218750" cy="3217484"/>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fontAlgn="base" hangingPunct="1">
              <a:lnSpc>
                <a:spcPct val="150000"/>
              </a:lnSpc>
              <a:spcBef>
                <a:spcPct val="0"/>
              </a:spcBef>
              <a:spcAft>
                <a:spcPct val="0"/>
              </a:spcAft>
              <a:defRPr/>
            </a:pPr>
            <a:r>
              <a:rPr lang="en-US" altLang="zh-CN" sz="1200" kern="1200" dirty="0" err="1">
                <a:solidFill>
                  <a:srgbClr val="7F7F7F"/>
                </a:solidFill>
                <a:cs typeface="+mn-ea"/>
                <a:sym typeface="+mn-lt"/>
              </a:rPr>
              <a:t>Cgroup</a:t>
            </a:r>
            <a:r>
              <a:rPr lang="zh-CN" altLang="en-US" sz="1200" kern="1200" dirty="0">
                <a:solidFill>
                  <a:srgbClr val="7F7F7F"/>
                </a:solidFill>
                <a:cs typeface="+mn-ea"/>
                <a:sym typeface="+mn-lt"/>
              </a:rPr>
              <a:t> 技术是用来制造约束的主要手段</a:t>
            </a:r>
            <a:endParaRPr lang="en-US" altLang="zh-CN" sz="1200" kern="1200" dirty="0">
              <a:solidFill>
                <a:srgbClr val="7F7F7F"/>
              </a:solidFill>
              <a:cs typeface="+mn-ea"/>
              <a:sym typeface="+mn-lt"/>
            </a:endParaRPr>
          </a:p>
          <a:p>
            <a:pPr fontAlgn="base" hangingPunct="1">
              <a:lnSpc>
                <a:spcPct val="150000"/>
              </a:lnSpc>
              <a:spcBef>
                <a:spcPct val="0"/>
              </a:spcBef>
              <a:spcAft>
                <a:spcPct val="0"/>
              </a:spcAft>
              <a:defRPr/>
            </a:pPr>
            <a:r>
              <a:rPr lang="zh-CN" altLang="en-US" sz="1200" kern="1200" dirty="0">
                <a:solidFill>
                  <a:srgbClr val="7F7F7F"/>
                </a:solidFill>
                <a:cs typeface="+mn-ea"/>
              </a:rPr>
              <a:t>Linux Cgroups 的全称是 Linux Control Group。它最主要的作用，就是限制一个进程组能够使用的资源上限，包括 CPU、内存、磁盘、网络带宽等等。相关的资源限制信息在系统的 </a:t>
            </a:r>
            <a:r>
              <a:rPr lang="en-US" altLang="zh-CN" sz="1200" kern="1200" dirty="0">
                <a:solidFill>
                  <a:srgbClr val="7F7F7F"/>
                </a:solidFill>
                <a:cs typeface="+mn-ea"/>
              </a:rPr>
              <a:t>/proc</a:t>
            </a:r>
            <a:r>
              <a:rPr lang="zh-CN" altLang="en-US" sz="1200" kern="1200" dirty="0">
                <a:solidFill>
                  <a:srgbClr val="7F7F7F"/>
                </a:solidFill>
                <a:cs typeface="+mn-ea"/>
              </a:rPr>
              <a:t> 目录下</a:t>
            </a:r>
            <a:endParaRPr lang="en-US" altLang="zh-CN" sz="1200" kern="1200" dirty="0">
              <a:solidFill>
                <a:srgbClr val="7F7F7F"/>
              </a:solidFill>
              <a:cs typeface="+mn-ea"/>
            </a:endParaRPr>
          </a:p>
          <a:p>
            <a:r>
              <a:rPr lang="zh-CN" altLang="en-US" sz="1200" kern="1200" dirty="0">
                <a:solidFill>
                  <a:srgbClr val="7F7F7F"/>
                </a:solidFill>
                <a:cs typeface="+mn-ea"/>
              </a:rPr>
              <a:t>Cgroups 对资源的限制能力也有很多不完善的地方，被提及最多的自然是 /proc 文件系统的问题。</a:t>
            </a:r>
          </a:p>
          <a:p>
            <a:endParaRPr lang="zh-CN" altLang="en-US" sz="1200" kern="1200" dirty="0">
              <a:solidFill>
                <a:srgbClr val="7F7F7F"/>
              </a:solidFill>
              <a:cs typeface="+mn-ea"/>
            </a:endParaRPr>
          </a:p>
          <a:p>
            <a:r>
              <a:rPr lang="zh-CN" altLang="en-US" sz="1200" kern="1200" dirty="0">
                <a:solidFill>
                  <a:srgbClr val="7F7F7F"/>
                </a:solidFill>
                <a:cs typeface="+mn-ea"/>
              </a:rPr>
              <a:t>众所周知，Linux 下的 /proc 目录存储的是记录当前内核运行状态的一系列特殊文件，用户可以通过访问这些文件，查看系统以及当前正在运行的进程的信息，比如 CPU 使用情况、内存占用率等，这些文件也是 top 指令查看系统信息的主要数据来源。</a:t>
            </a:r>
          </a:p>
          <a:p>
            <a:endParaRPr lang="zh-CN" altLang="en-US" sz="1200" kern="1200" dirty="0">
              <a:solidFill>
                <a:srgbClr val="7F7F7F"/>
              </a:solidFill>
              <a:cs typeface="+mn-ea"/>
            </a:endParaRPr>
          </a:p>
          <a:p>
            <a:r>
              <a:rPr lang="zh-CN" altLang="en-US" sz="1200" kern="1200" dirty="0">
                <a:solidFill>
                  <a:srgbClr val="7F7F7F"/>
                </a:solidFill>
                <a:cs typeface="+mn-ea"/>
              </a:rPr>
              <a:t>但是，你如果在容器里执行 top 指令，就会发现，它显示的信息是宿主机的 CPU 和内存数据，而不是当前容器的数据。造成这个问题的原因就是，/proc 文件系统并不知道用户通过 Cgroups 给这个容器做了什么样的资源限制，即：/proc 文件系统不了解 Cgroups 限制的存在。</a:t>
            </a:r>
          </a:p>
          <a:p>
            <a:pPr fontAlgn="base" hangingPunct="1">
              <a:lnSpc>
                <a:spcPct val="150000"/>
              </a:lnSpc>
              <a:spcBef>
                <a:spcPct val="0"/>
              </a:spcBef>
              <a:spcAft>
                <a:spcPct val="0"/>
              </a:spcAft>
              <a:defRPr/>
            </a:pPr>
            <a:endParaRPr lang="zh-CN" altLang="en-US" sz="1200" dirty="0"/>
          </a:p>
          <a:p>
            <a:pPr lvl="0" fontAlgn="base" hangingPunct="1">
              <a:lnSpc>
                <a:spcPct val="150000"/>
              </a:lnSpc>
              <a:spcBef>
                <a:spcPct val="0"/>
              </a:spcBef>
              <a:spcAft>
                <a:spcPct val="0"/>
              </a:spcAft>
              <a:defRPr/>
            </a:pPr>
            <a:endParaRPr kumimoji="0" lang="zh-CN" altLang="en-US" sz="1200" b="0" i="0" u="none" strike="noStrike" kern="1200" cap="none" spc="0" normalizeH="0" baseline="0" noProof="0" dirty="0">
              <a:ln>
                <a:noFill/>
              </a:ln>
              <a:solidFill>
                <a:srgbClr val="7F7F7F"/>
              </a:solidFill>
              <a:effectLst/>
              <a:uLnTx/>
              <a:uFillTx/>
              <a:latin typeface="+mn-lt"/>
              <a:ea typeface="+mn-ea"/>
              <a:cs typeface="+mn-ea"/>
              <a:sym typeface="+mn-lt"/>
            </a:endParaRPr>
          </a:p>
        </p:txBody>
      </p:sp>
      <p:pic>
        <p:nvPicPr>
          <p:cNvPr id="9" name="图片 8">
            <a:extLst>
              <a:ext uri="{FF2B5EF4-FFF2-40B4-BE49-F238E27FC236}">
                <a16:creationId xmlns:a16="http://schemas.microsoft.com/office/drawing/2014/main" id="{3CF7F5F5-A1A1-6D42-858F-C6D1867AE104}"/>
              </a:ext>
            </a:extLst>
          </p:cNvPr>
          <p:cNvPicPr>
            <a:picLocks noChangeAspect="1"/>
          </p:cNvPicPr>
          <p:nvPr/>
        </p:nvPicPr>
        <p:blipFill>
          <a:blip r:embed="rId2"/>
          <a:stretch>
            <a:fillRect/>
          </a:stretch>
        </p:blipFill>
        <p:spPr>
          <a:xfrm>
            <a:off x="507212" y="4453708"/>
            <a:ext cx="9783101" cy="1322705"/>
          </a:xfrm>
          <a:prstGeom prst="rect">
            <a:avLst/>
          </a:prstGeom>
        </p:spPr>
      </p:pic>
    </p:spTree>
    <p:extLst>
      <p:ext uri="{BB962C8B-B14F-4D97-AF65-F5344CB8AC3E}">
        <p14:creationId xmlns:p14="http://schemas.microsoft.com/office/powerpoint/2010/main" val="32172406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Docker</a:t>
            </a:r>
            <a:r>
              <a:rPr lang="zh-CN" altLang="en-US" dirty="0"/>
              <a:t> 的缺点</a:t>
            </a:r>
            <a:endParaRPr dirty="0"/>
          </a:p>
        </p:txBody>
      </p:sp>
      <p:sp>
        <p:nvSpPr>
          <p:cNvPr id="381" name="点击编辑副标题#12"/>
          <p:cNvSpPr txBox="1">
            <a:spLocks noGrp="1"/>
          </p:cNvSpPr>
          <p:nvPr>
            <p:ph type="body" sz="quarter" idx="21"/>
          </p:nvPr>
        </p:nvSpPr>
        <p:spPr>
          <a:xfrm>
            <a:off x="507213" y="823474"/>
            <a:ext cx="9783100" cy="266740"/>
          </a:xfrm>
          <a:prstGeom prst="rect">
            <a:avLst/>
          </a:prstGeom>
        </p:spPr>
        <p:txBody>
          <a:bodyPr/>
          <a:lstStyle/>
          <a:p>
            <a:r>
              <a:rPr lang="zh-CN" altLang="en-US" sz="1400" dirty="0"/>
              <a:t>编排 </a:t>
            </a:r>
            <a:r>
              <a:rPr lang="en-US" altLang="zh-CN" sz="1400" dirty="0"/>
              <a:t>&amp;</a:t>
            </a:r>
            <a:r>
              <a:rPr lang="zh-CN" altLang="en-US" sz="1400" dirty="0"/>
              <a:t> 端口</a:t>
            </a:r>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9" name="TextBox 6">
            <a:extLst>
              <a:ext uri="{FF2B5EF4-FFF2-40B4-BE49-F238E27FC236}">
                <a16:creationId xmlns:a16="http://schemas.microsoft.com/office/drawing/2014/main" id="{B4273ECF-5D0B-F64F-AC4C-4006E3E3F185}"/>
              </a:ext>
            </a:extLst>
          </p:cNvPr>
          <p:cNvSpPr txBox="1"/>
          <p:nvPr/>
        </p:nvSpPr>
        <p:spPr>
          <a:xfrm>
            <a:off x="599816" y="1236224"/>
            <a:ext cx="10116506" cy="2275688"/>
          </a:xfrm>
          <a:prstGeom prst="rect">
            <a:avLst/>
          </a:prstGeom>
          <a:noFill/>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hangingPunct="1">
              <a:lnSpc>
                <a:spcPct val="150000"/>
              </a:lnSpc>
              <a:spcBef>
                <a:spcPct val="0"/>
              </a:spcBef>
              <a:spcAft>
                <a:spcPct val="0"/>
              </a:spcAft>
              <a:defRPr/>
            </a:pPr>
            <a:r>
              <a:rPr lang="zh-CN" altLang="en-US" sz="1200" kern="1200" dirty="0">
                <a:solidFill>
                  <a:srgbClr val="7F7F7F"/>
                </a:solidFill>
                <a:cs typeface="+mn-ea"/>
              </a:rPr>
              <a:t>容器多的情况下不好管理，启动命令每个都不相同，容易出错</a:t>
            </a:r>
            <a:endParaRPr lang="en-US" altLang="zh-CN" sz="1200" kern="1200" dirty="0">
              <a:solidFill>
                <a:srgbClr val="7F7F7F"/>
              </a:solidFill>
              <a:cs typeface="+mn-ea"/>
            </a:endParaRPr>
          </a:p>
          <a:p>
            <a:pPr fontAlgn="base" hangingPunct="1">
              <a:lnSpc>
                <a:spcPct val="150000"/>
              </a:lnSpc>
              <a:spcBef>
                <a:spcPct val="0"/>
              </a:spcBef>
              <a:spcAft>
                <a:spcPct val="0"/>
              </a:spcAft>
              <a:defRPr/>
            </a:pPr>
            <a:r>
              <a:rPr lang="zh-CN" altLang="en-US" sz="1200" kern="1200" dirty="0">
                <a:solidFill>
                  <a:srgbClr val="7F7F7F"/>
                </a:solidFill>
                <a:cs typeface="+mn-ea"/>
              </a:rPr>
              <a:t>常见的现象例如</a:t>
            </a:r>
            <a:r>
              <a:rPr lang="en-US" altLang="zh-CN" sz="1200" kern="1200" dirty="0">
                <a:solidFill>
                  <a:srgbClr val="7F7F7F"/>
                </a:solidFill>
                <a:cs typeface="+mn-ea"/>
              </a:rPr>
              <a:t>A</a:t>
            </a:r>
            <a:r>
              <a:rPr lang="zh-CN" altLang="en-US" sz="1200" kern="1200" dirty="0">
                <a:solidFill>
                  <a:srgbClr val="7F7F7F"/>
                </a:solidFill>
                <a:cs typeface="+mn-ea"/>
              </a:rPr>
              <a:t>容器需要映射本地磁盘 </a:t>
            </a:r>
            <a:r>
              <a:rPr lang="en-US" altLang="zh-CN" sz="1200" kern="1200" dirty="0">
                <a:solidFill>
                  <a:srgbClr val="7F7F7F"/>
                </a:solidFill>
                <a:cs typeface="+mn-ea"/>
              </a:rPr>
              <a:t>/data</a:t>
            </a:r>
            <a:r>
              <a:rPr lang="zh-CN" altLang="en-US" sz="1200" kern="1200" dirty="0">
                <a:solidFill>
                  <a:srgbClr val="7F7F7F"/>
                </a:solidFill>
                <a:cs typeface="+mn-ea"/>
              </a:rPr>
              <a:t> 目录，</a:t>
            </a:r>
            <a:r>
              <a:rPr lang="en-US" altLang="zh-CN" sz="1200" kern="1200" dirty="0">
                <a:solidFill>
                  <a:srgbClr val="7F7F7F"/>
                </a:solidFill>
                <a:cs typeface="+mn-ea"/>
              </a:rPr>
              <a:t>B</a:t>
            </a:r>
            <a:r>
              <a:rPr lang="zh-CN" altLang="en-US" sz="1200" kern="1200" dirty="0">
                <a:solidFill>
                  <a:srgbClr val="7F7F7F"/>
                </a:solidFill>
                <a:cs typeface="+mn-ea"/>
              </a:rPr>
              <a:t>容器需要映射本地磁盘</a:t>
            </a:r>
            <a:r>
              <a:rPr lang="en-US" altLang="zh-CN" sz="1200" kern="1200" dirty="0">
                <a:solidFill>
                  <a:srgbClr val="7F7F7F"/>
                </a:solidFill>
                <a:cs typeface="+mn-ea"/>
              </a:rPr>
              <a:t>/</a:t>
            </a:r>
            <a:r>
              <a:rPr lang="en-US" altLang="zh-CN" sz="1200" kern="1200" dirty="0" err="1">
                <a:solidFill>
                  <a:srgbClr val="7F7F7F"/>
                </a:solidFill>
                <a:cs typeface="+mn-ea"/>
              </a:rPr>
              <a:t>srv</a:t>
            </a:r>
            <a:r>
              <a:rPr lang="zh-CN" altLang="en-US" sz="1200" kern="1200" dirty="0">
                <a:solidFill>
                  <a:srgbClr val="7F7F7F"/>
                </a:solidFill>
                <a:cs typeface="+mn-ea"/>
              </a:rPr>
              <a:t>目录等等，同时映射的端口不一样，这种情况下出错了较高</a:t>
            </a:r>
            <a:endParaRPr lang="en-US" altLang="zh-CN" sz="1200" kern="1200" dirty="0">
              <a:solidFill>
                <a:srgbClr val="7F7F7F"/>
              </a:solidFill>
              <a:cs typeface="+mn-ea"/>
            </a:endParaRPr>
          </a:p>
          <a:p>
            <a:pPr fontAlgn="base" hangingPunct="1">
              <a:lnSpc>
                <a:spcPct val="150000"/>
              </a:lnSpc>
              <a:spcBef>
                <a:spcPct val="0"/>
              </a:spcBef>
              <a:spcAft>
                <a:spcPct val="0"/>
              </a:spcAft>
              <a:defRPr/>
            </a:pPr>
            <a:r>
              <a:rPr lang="zh-CN" altLang="en-US" sz="1200" kern="1200" dirty="0">
                <a:solidFill>
                  <a:srgbClr val="7F7F7F"/>
                </a:solidFill>
                <a:cs typeface="+mn-ea"/>
              </a:rPr>
              <a:t>所以就有了编排个工具 </a:t>
            </a:r>
            <a:r>
              <a:rPr lang="en-US" altLang="zh-CN" sz="1200" kern="1200" dirty="0">
                <a:solidFill>
                  <a:srgbClr val="7F7F7F"/>
                </a:solidFill>
                <a:cs typeface="+mn-ea"/>
              </a:rPr>
              <a:t>docker-compose</a:t>
            </a:r>
            <a:r>
              <a:rPr lang="zh-CN" altLang="en-US" sz="1200" kern="1200" dirty="0">
                <a:solidFill>
                  <a:srgbClr val="7F7F7F"/>
                </a:solidFill>
                <a:cs typeface="+mn-ea"/>
              </a:rPr>
              <a:t>的出现。</a:t>
            </a:r>
            <a:r>
              <a:rPr lang="en-US" altLang="zh-CN" sz="1200" kern="1200" dirty="0">
                <a:solidFill>
                  <a:srgbClr val="7F7F7F"/>
                </a:solidFill>
                <a:cs typeface="+mn-ea"/>
              </a:rPr>
              <a:t>compose</a:t>
            </a:r>
            <a:r>
              <a:rPr lang="zh-CN" altLang="en-US" sz="1200" kern="1200" dirty="0">
                <a:solidFill>
                  <a:srgbClr val="7F7F7F"/>
                </a:solidFill>
                <a:cs typeface="+mn-ea"/>
              </a:rPr>
              <a:t>是用于定义和运行多容器 </a:t>
            </a:r>
            <a:r>
              <a:rPr lang="en" altLang="zh-CN" sz="1200" kern="1200" dirty="0">
                <a:solidFill>
                  <a:srgbClr val="7F7F7F"/>
                </a:solidFill>
                <a:cs typeface="+mn-ea"/>
              </a:rPr>
              <a:t>Docker </a:t>
            </a:r>
            <a:r>
              <a:rPr lang="zh-CN" altLang="en-US" sz="1200" kern="1200" dirty="0">
                <a:solidFill>
                  <a:srgbClr val="7F7F7F"/>
                </a:solidFill>
                <a:cs typeface="+mn-ea"/>
              </a:rPr>
              <a:t>应用程序的工具。通过 </a:t>
            </a:r>
            <a:r>
              <a:rPr lang="en" altLang="zh-CN" sz="1200" kern="1200" dirty="0">
                <a:solidFill>
                  <a:srgbClr val="7F7F7F"/>
                </a:solidFill>
                <a:cs typeface="+mn-ea"/>
              </a:rPr>
              <a:t>Compose</a:t>
            </a:r>
            <a:r>
              <a:rPr lang="zh-CN" altLang="en" sz="1200" kern="1200" dirty="0">
                <a:solidFill>
                  <a:srgbClr val="7F7F7F"/>
                </a:solidFill>
                <a:cs typeface="+mn-ea"/>
              </a:rPr>
              <a:t>，</a:t>
            </a:r>
            <a:r>
              <a:rPr lang="zh-CN" altLang="en-US" sz="1200" kern="1200" dirty="0">
                <a:solidFill>
                  <a:srgbClr val="7F7F7F"/>
                </a:solidFill>
                <a:cs typeface="+mn-ea"/>
              </a:rPr>
              <a:t>可以使用 </a:t>
            </a:r>
            <a:r>
              <a:rPr lang="en" altLang="zh-CN" sz="1200" kern="1200" dirty="0">
                <a:solidFill>
                  <a:srgbClr val="7F7F7F"/>
                </a:solidFill>
                <a:cs typeface="+mn-ea"/>
              </a:rPr>
              <a:t>YAML </a:t>
            </a:r>
            <a:r>
              <a:rPr lang="zh-CN" altLang="en-US" sz="1200" kern="1200" dirty="0">
                <a:solidFill>
                  <a:srgbClr val="7F7F7F"/>
                </a:solidFill>
                <a:cs typeface="+mn-ea"/>
              </a:rPr>
              <a:t>文件来配置应用程序需要的所有服务。</a:t>
            </a:r>
            <a:endParaRPr lang="en-US" altLang="zh-CN" sz="1200" kern="1200" dirty="0">
              <a:solidFill>
                <a:srgbClr val="7F7F7F"/>
              </a:solidFill>
              <a:cs typeface="+mn-ea"/>
            </a:endParaRPr>
          </a:p>
          <a:p>
            <a:pPr fontAlgn="base" hangingPunct="1">
              <a:lnSpc>
                <a:spcPct val="150000"/>
              </a:lnSpc>
              <a:spcBef>
                <a:spcPct val="0"/>
              </a:spcBef>
              <a:spcAft>
                <a:spcPct val="0"/>
              </a:spcAft>
              <a:defRPr/>
            </a:pPr>
            <a:endParaRPr lang="en-US" altLang="zh-CN" sz="1200" kern="1200" dirty="0">
              <a:solidFill>
                <a:srgbClr val="7F7F7F"/>
              </a:solidFill>
              <a:cs typeface="+mn-ea"/>
            </a:endParaRPr>
          </a:p>
          <a:p>
            <a:pPr fontAlgn="base" hangingPunct="1">
              <a:lnSpc>
                <a:spcPct val="150000"/>
              </a:lnSpc>
              <a:spcBef>
                <a:spcPct val="0"/>
              </a:spcBef>
              <a:spcAft>
                <a:spcPct val="0"/>
              </a:spcAft>
              <a:defRPr/>
            </a:pPr>
            <a:r>
              <a:rPr lang="en-US" altLang="zh-CN" sz="1200" kern="1200" dirty="0">
                <a:solidFill>
                  <a:srgbClr val="7F7F7F"/>
                </a:solidFill>
                <a:cs typeface="+mn-ea"/>
              </a:rPr>
              <a:t>Docker</a:t>
            </a:r>
            <a:r>
              <a:rPr lang="zh-CN" altLang="en-US" sz="1200" dirty="0"/>
              <a:t>的出现大幅度的解决了环境，部署，迁移的痛点，但是</a:t>
            </a:r>
            <a:r>
              <a:rPr lang="en-US" altLang="zh-CN" sz="1200" dirty="0"/>
              <a:t>Docker</a:t>
            </a:r>
            <a:r>
              <a:rPr lang="zh-CN" altLang="en-US" sz="1200" dirty="0"/>
              <a:t>仍未解决占用宿主机端口，以及外部网络直达容器的问题，也就是容器发现</a:t>
            </a:r>
            <a:r>
              <a:rPr lang="en-US" altLang="zh-CN" sz="1200" dirty="0"/>
              <a:t>(</a:t>
            </a:r>
            <a:r>
              <a:rPr lang="zh-CN" altLang="en-US" sz="1200" dirty="0"/>
              <a:t>服务发现</a:t>
            </a:r>
            <a:r>
              <a:rPr lang="en-US" altLang="zh-CN" sz="1200" dirty="0"/>
              <a:t>)</a:t>
            </a:r>
            <a:endParaRPr lang="zh-CN" altLang="en-US" sz="1200" dirty="0"/>
          </a:p>
          <a:p>
            <a:pPr lvl="0" fontAlgn="base" hangingPunct="1">
              <a:lnSpc>
                <a:spcPct val="150000"/>
              </a:lnSpc>
              <a:spcBef>
                <a:spcPct val="0"/>
              </a:spcBef>
              <a:spcAft>
                <a:spcPct val="0"/>
              </a:spcAft>
              <a:defRPr/>
            </a:pPr>
            <a:endParaRPr kumimoji="0" lang="zh-CN" altLang="en-US" sz="1200" b="0" i="0" u="none" strike="noStrike" kern="1200" cap="none" spc="0" normalizeH="0" baseline="0" noProof="0" dirty="0">
              <a:ln>
                <a:noFill/>
              </a:ln>
              <a:solidFill>
                <a:srgbClr val="7F7F7F"/>
              </a:solidFill>
              <a:effectLst/>
              <a:uLnTx/>
              <a:uFillTx/>
              <a:latin typeface="+mn-lt"/>
              <a:ea typeface="+mn-ea"/>
              <a:cs typeface="+mn-ea"/>
              <a:sym typeface="+mn-lt"/>
            </a:endParaRPr>
          </a:p>
        </p:txBody>
      </p:sp>
      <p:pic>
        <p:nvPicPr>
          <p:cNvPr id="2" name="图片 1">
            <a:extLst>
              <a:ext uri="{FF2B5EF4-FFF2-40B4-BE49-F238E27FC236}">
                <a16:creationId xmlns:a16="http://schemas.microsoft.com/office/drawing/2014/main" id="{1C8E6EA7-5552-6B4F-8560-BB202E2838A2}"/>
              </a:ext>
            </a:extLst>
          </p:cNvPr>
          <p:cNvPicPr>
            <a:picLocks noChangeAspect="1"/>
          </p:cNvPicPr>
          <p:nvPr/>
        </p:nvPicPr>
        <p:blipFill>
          <a:blip r:embed="rId2"/>
          <a:stretch>
            <a:fillRect/>
          </a:stretch>
        </p:blipFill>
        <p:spPr>
          <a:xfrm>
            <a:off x="3034530" y="3284183"/>
            <a:ext cx="552153" cy="713991"/>
          </a:xfrm>
          <a:prstGeom prst="rect">
            <a:avLst/>
          </a:prstGeom>
        </p:spPr>
      </p:pic>
      <p:pic>
        <p:nvPicPr>
          <p:cNvPr id="3" name="图片 2">
            <a:extLst>
              <a:ext uri="{FF2B5EF4-FFF2-40B4-BE49-F238E27FC236}">
                <a16:creationId xmlns:a16="http://schemas.microsoft.com/office/drawing/2014/main" id="{6DEC8E13-389C-BB41-84A9-A6B219F599C4}"/>
              </a:ext>
            </a:extLst>
          </p:cNvPr>
          <p:cNvPicPr>
            <a:picLocks noChangeAspect="1"/>
          </p:cNvPicPr>
          <p:nvPr/>
        </p:nvPicPr>
        <p:blipFill>
          <a:blip r:embed="rId3"/>
          <a:stretch>
            <a:fillRect/>
          </a:stretch>
        </p:blipFill>
        <p:spPr>
          <a:xfrm>
            <a:off x="6985135" y="3284183"/>
            <a:ext cx="457166" cy="665995"/>
          </a:xfrm>
          <a:prstGeom prst="rect">
            <a:avLst/>
          </a:prstGeom>
        </p:spPr>
      </p:pic>
      <p:sp>
        <p:nvSpPr>
          <p:cNvPr id="4" name="文本框 3">
            <a:extLst>
              <a:ext uri="{FF2B5EF4-FFF2-40B4-BE49-F238E27FC236}">
                <a16:creationId xmlns:a16="http://schemas.microsoft.com/office/drawing/2014/main" id="{A2CC1763-196B-5E49-A3DF-9C874CCC91CC}"/>
              </a:ext>
            </a:extLst>
          </p:cNvPr>
          <p:cNvSpPr txBox="1"/>
          <p:nvPr/>
        </p:nvSpPr>
        <p:spPr>
          <a:xfrm>
            <a:off x="4901187" y="3511912"/>
            <a:ext cx="769441" cy="108542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en-US" altLang="zh-CN" sz="1400" b="0" i="0" u="none" strike="noStrike" cap="none" spc="0" normalizeH="0" baseline="0" dirty="0">
                <a:ln>
                  <a:noFill/>
                </a:ln>
                <a:solidFill>
                  <a:srgbClr val="281E1E"/>
                </a:solidFill>
                <a:effectLst/>
                <a:uFillTx/>
                <a:latin typeface="+mn-lt"/>
                <a:ea typeface="+mn-ea"/>
                <a:cs typeface="+mn-cs"/>
                <a:sym typeface="Microsoft YaHei"/>
              </a:rPr>
              <a:t>Iptables</a:t>
            </a:r>
          </a:p>
          <a:p>
            <a:pPr marL="0" marR="0" indent="0" algn="l" defTabSz="914400" rtl="0" fontAlgn="auto" latinLnBrk="0" hangingPunct="0">
              <a:lnSpc>
                <a:spcPct val="120000"/>
              </a:lnSpc>
              <a:spcBef>
                <a:spcPts val="0"/>
              </a:spcBef>
              <a:spcAft>
                <a:spcPts val="0"/>
              </a:spcAft>
              <a:buClrTx/>
              <a:buSzTx/>
              <a:buFontTx/>
              <a:buNone/>
              <a:tabLst/>
            </a:pPr>
            <a:r>
              <a:rPr lang="zh-CN" altLang="en-US" dirty="0"/>
              <a:t> </a:t>
            </a:r>
            <a:r>
              <a:rPr lang="en-US" altLang="zh-CN" dirty="0"/>
              <a:t>Nginx</a:t>
            </a:r>
          </a:p>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红娘角色</a:t>
            </a:r>
            <a:endParaRPr kumimoji="0" lang="en-US" altLang="zh-CN" sz="1400" b="0" i="0" u="none" strike="noStrike" cap="none" spc="0" normalizeH="0" baseline="0" dirty="0">
              <a:ln>
                <a:noFill/>
              </a:ln>
              <a:solidFill>
                <a:srgbClr val="281E1E"/>
              </a:solidFill>
              <a:effectLst/>
              <a:uFillTx/>
              <a:latin typeface="+mn-lt"/>
              <a:ea typeface="+mn-ea"/>
              <a:cs typeface="+mn-cs"/>
              <a:sym typeface="Microsoft YaHei"/>
            </a:endParaRPr>
          </a:p>
          <a:p>
            <a:pPr marL="0" marR="0" indent="0" algn="l" defTabSz="914400" rtl="0" fontAlgn="auto" latinLnBrk="0" hangingPunct="0">
              <a:lnSpc>
                <a:spcPct val="120000"/>
              </a:lnSpc>
              <a:spcBef>
                <a:spcPts val="0"/>
              </a:spcBef>
              <a:spcAft>
                <a:spcPts val="0"/>
              </a:spcAft>
              <a:buClrTx/>
              <a:buSzTx/>
              <a:buFontTx/>
              <a:buNone/>
              <a:tabLst/>
            </a:pPr>
            <a:r>
              <a:rPr lang="zh-CN" altLang="en-US" dirty="0"/>
              <a:t>路由管理</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pic>
        <p:nvPicPr>
          <p:cNvPr id="10" name="图片 9">
            <a:extLst>
              <a:ext uri="{FF2B5EF4-FFF2-40B4-BE49-F238E27FC236}">
                <a16:creationId xmlns:a16="http://schemas.microsoft.com/office/drawing/2014/main" id="{6BC9C5DA-07EB-1141-9F13-5E14C0A9E705}"/>
              </a:ext>
            </a:extLst>
          </p:cNvPr>
          <p:cNvPicPr>
            <a:picLocks noChangeAspect="1"/>
          </p:cNvPicPr>
          <p:nvPr/>
        </p:nvPicPr>
        <p:blipFill>
          <a:blip r:embed="rId2"/>
          <a:stretch>
            <a:fillRect/>
          </a:stretch>
        </p:blipFill>
        <p:spPr>
          <a:xfrm>
            <a:off x="3034530" y="4177621"/>
            <a:ext cx="552153" cy="713991"/>
          </a:xfrm>
          <a:prstGeom prst="rect">
            <a:avLst/>
          </a:prstGeom>
        </p:spPr>
      </p:pic>
      <p:pic>
        <p:nvPicPr>
          <p:cNvPr id="11" name="图片 10">
            <a:extLst>
              <a:ext uri="{FF2B5EF4-FFF2-40B4-BE49-F238E27FC236}">
                <a16:creationId xmlns:a16="http://schemas.microsoft.com/office/drawing/2014/main" id="{F79C92C9-7A89-9E4A-94B1-88185789E7BF}"/>
              </a:ext>
            </a:extLst>
          </p:cNvPr>
          <p:cNvPicPr>
            <a:picLocks noChangeAspect="1"/>
          </p:cNvPicPr>
          <p:nvPr/>
        </p:nvPicPr>
        <p:blipFill>
          <a:blip r:embed="rId3"/>
          <a:stretch>
            <a:fillRect/>
          </a:stretch>
        </p:blipFill>
        <p:spPr>
          <a:xfrm>
            <a:off x="6985135" y="4177621"/>
            <a:ext cx="457166" cy="665995"/>
          </a:xfrm>
          <a:prstGeom prst="rect">
            <a:avLst/>
          </a:prstGeom>
        </p:spPr>
      </p:pic>
      <p:cxnSp>
        <p:nvCxnSpPr>
          <p:cNvPr id="15" name="连接线">
            <a:extLst>
              <a:ext uri="{FF2B5EF4-FFF2-40B4-BE49-F238E27FC236}">
                <a16:creationId xmlns:a16="http://schemas.microsoft.com/office/drawing/2014/main" id="{314228E0-6185-D744-93F4-8559088B1B27}"/>
              </a:ext>
            </a:extLst>
          </p:cNvPr>
          <p:cNvCxnSpPr>
            <a:cxnSpLocks/>
          </p:cNvCxnSpPr>
          <p:nvPr/>
        </p:nvCxnSpPr>
        <p:spPr>
          <a:xfrm flipH="1" flipV="1">
            <a:off x="3715261" y="3369889"/>
            <a:ext cx="1062998" cy="316744"/>
          </a:xfrm>
          <a:prstGeom prst="straightConnector1">
            <a:avLst/>
          </a:prstGeom>
          <a:ln w="12700" cap="flat">
            <a:solidFill>
              <a:srgbClr val="D4D8E0"/>
            </a:solidFill>
            <a:custDash>
              <a:ds d="200000" sp="200000"/>
            </a:custDash>
            <a:miter lim="400000"/>
          </a:ln>
          <a:effectLst/>
        </p:spPr>
      </p:cxnSp>
      <p:cxnSp>
        <p:nvCxnSpPr>
          <p:cNvPr id="16" name="连接线">
            <a:extLst>
              <a:ext uri="{FF2B5EF4-FFF2-40B4-BE49-F238E27FC236}">
                <a16:creationId xmlns:a16="http://schemas.microsoft.com/office/drawing/2014/main" id="{4284B5BC-2E76-6648-BA07-5231DCA06799}"/>
              </a:ext>
            </a:extLst>
          </p:cNvPr>
          <p:cNvCxnSpPr>
            <a:cxnSpLocks/>
          </p:cNvCxnSpPr>
          <p:nvPr/>
        </p:nvCxnSpPr>
        <p:spPr>
          <a:xfrm flipH="1">
            <a:off x="3723840" y="4357450"/>
            <a:ext cx="1054419" cy="273446"/>
          </a:xfrm>
          <a:prstGeom prst="straightConnector1">
            <a:avLst/>
          </a:prstGeom>
          <a:ln w="12700" cap="flat">
            <a:solidFill>
              <a:srgbClr val="D4D8E0"/>
            </a:solidFill>
            <a:custDash>
              <a:ds d="200000" sp="200000"/>
            </a:custDash>
            <a:miter lim="400000"/>
          </a:ln>
          <a:effectLst/>
        </p:spPr>
      </p:cxnSp>
      <p:cxnSp>
        <p:nvCxnSpPr>
          <p:cNvPr id="20" name="连接线">
            <a:extLst>
              <a:ext uri="{FF2B5EF4-FFF2-40B4-BE49-F238E27FC236}">
                <a16:creationId xmlns:a16="http://schemas.microsoft.com/office/drawing/2014/main" id="{CB86FA12-4959-9D4D-A4FE-4AE5E1B2715F}"/>
              </a:ext>
            </a:extLst>
          </p:cNvPr>
          <p:cNvCxnSpPr>
            <a:cxnSpLocks/>
          </p:cNvCxnSpPr>
          <p:nvPr/>
        </p:nvCxnSpPr>
        <p:spPr>
          <a:xfrm flipH="1" flipV="1">
            <a:off x="5862486" y="4022336"/>
            <a:ext cx="792933" cy="589060"/>
          </a:xfrm>
          <a:prstGeom prst="straightConnector1">
            <a:avLst/>
          </a:prstGeom>
          <a:ln w="12700" cap="flat">
            <a:solidFill>
              <a:srgbClr val="D4D8E0"/>
            </a:solidFill>
            <a:custDash>
              <a:ds d="200000" sp="200000"/>
            </a:custDash>
            <a:miter lim="400000"/>
          </a:ln>
          <a:effectLst/>
        </p:spPr>
      </p:cxnSp>
      <p:cxnSp>
        <p:nvCxnSpPr>
          <p:cNvPr id="23" name="连接线">
            <a:extLst>
              <a:ext uri="{FF2B5EF4-FFF2-40B4-BE49-F238E27FC236}">
                <a16:creationId xmlns:a16="http://schemas.microsoft.com/office/drawing/2014/main" id="{E6DAADF0-B06C-BA4D-8964-D32DD13D8346}"/>
              </a:ext>
            </a:extLst>
          </p:cNvPr>
          <p:cNvCxnSpPr>
            <a:cxnSpLocks/>
          </p:cNvCxnSpPr>
          <p:nvPr/>
        </p:nvCxnSpPr>
        <p:spPr>
          <a:xfrm flipH="1">
            <a:off x="5862486" y="3282383"/>
            <a:ext cx="894724" cy="318329"/>
          </a:xfrm>
          <a:prstGeom prst="straightConnector1">
            <a:avLst/>
          </a:prstGeom>
          <a:ln w="12700" cap="flat">
            <a:solidFill>
              <a:srgbClr val="D4D8E0"/>
            </a:solidFill>
            <a:custDash>
              <a:ds d="200000" sp="200000"/>
            </a:custDash>
            <a:miter lim="400000"/>
          </a:ln>
          <a:effectLst/>
        </p:spPr>
      </p:cxnSp>
      <p:sp>
        <p:nvSpPr>
          <p:cNvPr id="22" name="文本框 21">
            <a:extLst>
              <a:ext uri="{FF2B5EF4-FFF2-40B4-BE49-F238E27FC236}">
                <a16:creationId xmlns:a16="http://schemas.microsoft.com/office/drawing/2014/main" id="{6A258178-C3FE-2042-A26A-6FB17607A61D}"/>
              </a:ext>
            </a:extLst>
          </p:cNvPr>
          <p:cNvSpPr txBox="1"/>
          <p:nvPr/>
        </p:nvSpPr>
        <p:spPr>
          <a:xfrm>
            <a:off x="4565076" y="5250029"/>
            <a:ext cx="1487587" cy="56836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kumimoji="0" lang="zh-CN" altLang="en-US" sz="1400" b="0" i="0" u="none" strike="noStrike" cap="none" spc="0" normalizeH="0" baseline="0" dirty="0">
                <a:ln>
                  <a:noFill/>
                </a:ln>
                <a:solidFill>
                  <a:srgbClr val="281E1E"/>
                </a:solidFill>
                <a:effectLst/>
                <a:uFillTx/>
                <a:latin typeface="+mn-lt"/>
                <a:ea typeface="+mn-ea"/>
                <a:cs typeface="+mn-cs"/>
                <a:sym typeface="Microsoft YaHei"/>
              </a:rPr>
              <a:t>没有路由一路坎坷</a:t>
            </a:r>
            <a:endParaRPr kumimoji="0" lang="en-US" altLang="zh-CN" sz="1400" b="0" i="0" u="none" strike="noStrike" cap="none" spc="0" normalizeH="0" baseline="0" dirty="0">
              <a:ln>
                <a:noFill/>
              </a:ln>
              <a:solidFill>
                <a:srgbClr val="281E1E"/>
              </a:solidFill>
              <a:effectLst/>
              <a:uFillTx/>
              <a:latin typeface="+mn-lt"/>
              <a:ea typeface="+mn-ea"/>
              <a:cs typeface="+mn-cs"/>
              <a:sym typeface="Microsoft YaHei"/>
            </a:endParaRPr>
          </a:p>
          <a:p>
            <a:pPr marL="0" marR="0" indent="0" algn="l" defTabSz="914400" rtl="0" fontAlgn="auto" latinLnBrk="0" hangingPunct="0">
              <a:lnSpc>
                <a:spcPct val="120000"/>
              </a:lnSpc>
              <a:spcBef>
                <a:spcPts val="0"/>
              </a:spcBef>
              <a:spcAft>
                <a:spcPts val="0"/>
              </a:spcAft>
              <a:buClrTx/>
              <a:buSzTx/>
              <a:buFontTx/>
              <a:buNone/>
              <a:tabLst/>
            </a:pPr>
            <a:r>
              <a:rPr lang="zh-CN" altLang="en-US" dirty="0"/>
              <a:t>   就是找不到</a:t>
            </a:r>
            <a:endParaRPr kumimoji="0" lang="zh-CN" altLang="en-US" sz="1400" b="0" i="0" u="none" strike="noStrike" cap="none" spc="0" normalizeH="0" baseline="0" dirty="0">
              <a:ln>
                <a:noFill/>
              </a:ln>
              <a:solidFill>
                <a:srgbClr val="281E1E"/>
              </a:solidFill>
              <a:effectLst/>
              <a:uFillTx/>
              <a:latin typeface="+mn-lt"/>
              <a:ea typeface="+mn-ea"/>
              <a:cs typeface="+mn-cs"/>
              <a:sym typeface="Microsoft YaHei"/>
            </a:endParaRPr>
          </a:p>
        </p:txBody>
      </p:sp>
      <p:pic>
        <p:nvPicPr>
          <p:cNvPr id="24" name="图片 23">
            <a:extLst>
              <a:ext uri="{FF2B5EF4-FFF2-40B4-BE49-F238E27FC236}">
                <a16:creationId xmlns:a16="http://schemas.microsoft.com/office/drawing/2014/main" id="{8EB5850D-EFD2-0049-8F37-BBAC7C81E55C}"/>
              </a:ext>
            </a:extLst>
          </p:cNvPr>
          <p:cNvPicPr>
            <a:picLocks noChangeAspect="1"/>
          </p:cNvPicPr>
          <p:nvPr/>
        </p:nvPicPr>
        <p:blipFill>
          <a:blip r:embed="rId4"/>
          <a:stretch>
            <a:fillRect/>
          </a:stretch>
        </p:blipFill>
        <p:spPr>
          <a:xfrm>
            <a:off x="6566018" y="5250029"/>
            <a:ext cx="1295400" cy="927100"/>
          </a:xfrm>
          <a:prstGeom prst="rect">
            <a:avLst/>
          </a:prstGeom>
        </p:spPr>
      </p:pic>
      <p:pic>
        <p:nvPicPr>
          <p:cNvPr id="25" name="图片 24">
            <a:extLst>
              <a:ext uri="{FF2B5EF4-FFF2-40B4-BE49-F238E27FC236}">
                <a16:creationId xmlns:a16="http://schemas.microsoft.com/office/drawing/2014/main" id="{9F060114-BE25-4047-B1D4-3F6B34135DB7}"/>
              </a:ext>
            </a:extLst>
          </p:cNvPr>
          <p:cNvPicPr>
            <a:picLocks noChangeAspect="1"/>
          </p:cNvPicPr>
          <p:nvPr/>
        </p:nvPicPr>
        <p:blipFill>
          <a:blip r:embed="rId5"/>
          <a:stretch>
            <a:fillRect/>
          </a:stretch>
        </p:blipFill>
        <p:spPr>
          <a:xfrm>
            <a:off x="2857420" y="5172457"/>
            <a:ext cx="1104900" cy="990600"/>
          </a:xfrm>
          <a:prstGeom prst="rect">
            <a:avLst/>
          </a:prstGeom>
        </p:spPr>
      </p:pic>
    </p:spTree>
    <p:extLst>
      <p:ext uri="{BB962C8B-B14F-4D97-AF65-F5344CB8AC3E}">
        <p14:creationId xmlns:p14="http://schemas.microsoft.com/office/powerpoint/2010/main" val="273005238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目录样式示例B"/>
          <p:cNvSpPr txBox="1">
            <a:spLocks noGrp="1"/>
          </p:cNvSpPr>
          <p:nvPr>
            <p:ph type="title"/>
          </p:nvPr>
        </p:nvSpPr>
        <p:spPr>
          <a:prstGeom prst="rect">
            <a:avLst/>
          </a:prstGeom>
        </p:spPr>
        <p:txBody>
          <a:bodyPr/>
          <a:lstStyle>
            <a:lvl1pPr defTabSz="804672">
              <a:defRPr sz="2112"/>
            </a:lvl1pPr>
          </a:lstStyle>
          <a:p>
            <a:r>
              <a:rPr lang="en" dirty="0"/>
              <a:t>K8S分享</a:t>
            </a:r>
          </a:p>
        </p:txBody>
      </p:sp>
      <p:sp>
        <p:nvSpPr>
          <p:cNvPr id="19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178" name="线条"/>
          <p:cNvSpPr/>
          <p:nvPr/>
        </p:nvSpPr>
        <p:spPr>
          <a:xfrm>
            <a:off x="3330952" y="2653389"/>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79" name="线条"/>
          <p:cNvSpPr/>
          <p:nvPr/>
        </p:nvSpPr>
        <p:spPr>
          <a:xfrm>
            <a:off x="3330952" y="3393383"/>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0" name="线条"/>
          <p:cNvSpPr/>
          <p:nvPr/>
        </p:nvSpPr>
        <p:spPr>
          <a:xfrm>
            <a:off x="3330952" y="4133377"/>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1" name="线条"/>
          <p:cNvSpPr/>
          <p:nvPr/>
        </p:nvSpPr>
        <p:spPr>
          <a:xfrm>
            <a:off x="3330952" y="4873371"/>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86" name="点击编辑目录标题A#16"/>
          <p:cNvSpPr txBox="1"/>
          <p:nvPr/>
        </p:nvSpPr>
        <p:spPr>
          <a:xfrm>
            <a:off x="4158392" y="2114745"/>
            <a:ext cx="2020744"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Docker</a:t>
            </a:r>
            <a:r>
              <a:rPr lang="zh-CN" altLang="en-US" dirty="0"/>
              <a:t>的概念与优势</a:t>
            </a:r>
            <a:endParaRPr dirty="0"/>
          </a:p>
        </p:txBody>
      </p:sp>
      <p:sp>
        <p:nvSpPr>
          <p:cNvPr id="187" name="点击编辑目录标题B#16"/>
          <p:cNvSpPr txBox="1"/>
          <p:nvPr/>
        </p:nvSpPr>
        <p:spPr>
          <a:xfrm>
            <a:off x="4158392" y="2851345"/>
            <a:ext cx="1722585"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a:t>
            </a:r>
            <a:r>
              <a:rPr lang="zh-CN" altLang="en-US" dirty="0"/>
              <a:t>的概念与优势</a:t>
            </a:r>
            <a:endParaRPr dirty="0"/>
          </a:p>
        </p:txBody>
      </p:sp>
      <p:sp>
        <p:nvSpPr>
          <p:cNvPr id="188" name="点击编辑目录标题C#16"/>
          <p:cNvSpPr txBox="1"/>
          <p:nvPr/>
        </p:nvSpPr>
        <p:spPr>
          <a:xfrm>
            <a:off x="4152786" y="3587945"/>
            <a:ext cx="1342673"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 </a:t>
            </a:r>
            <a:r>
              <a:rPr lang="zh-CN" altLang="en-US" dirty="0"/>
              <a:t>资源类型</a:t>
            </a:r>
          </a:p>
        </p:txBody>
      </p:sp>
      <p:sp>
        <p:nvSpPr>
          <p:cNvPr id="189" name="点击编辑目录标题D#16"/>
          <p:cNvSpPr txBox="1"/>
          <p:nvPr/>
        </p:nvSpPr>
        <p:spPr>
          <a:xfrm>
            <a:off x="4152786" y="4329732"/>
            <a:ext cx="1770676"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en-US" altLang="zh-CN" dirty="0"/>
              <a:t>K8S </a:t>
            </a:r>
            <a:r>
              <a:rPr lang="zh-CN" altLang="en-US" dirty="0"/>
              <a:t>自动扩展</a:t>
            </a:r>
            <a:r>
              <a:rPr lang="en-US" altLang="zh-CN" dirty="0"/>
              <a:t>HPA</a:t>
            </a:r>
          </a:p>
        </p:txBody>
      </p:sp>
      <p:sp>
        <p:nvSpPr>
          <p:cNvPr id="194" name="03"/>
          <p:cNvSpPr/>
          <p:nvPr/>
        </p:nvSpPr>
        <p:spPr>
          <a:xfrm>
            <a:off x="3532012" y="3556941"/>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03</a:t>
            </a:r>
          </a:p>
        </p:txBody>
      </p:sp>
      <p:sp>
        <p:nvSpPr>
          <p:cNvPr id="195" name="04"/>
          <p:cNvSpPr/>
          <p:nvPr/>
        </p:nvSpPr>
        <p:spPr>
          <a:xfrm>
            <a:off x="3532012" y="4303092"/>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04</a:t>
            </a:r>
          </a:p>
        </p:txBody>
      </p:sp>
      <p:sp>
        <p:nvSpPr>
          <p:cNvPr id="16" name="线条">
            <a:extLst>
              <a:ext uri="{FF2B5EF4-FFF2-40B4-BE49-F238E27FC236}">
                <a16:creationId xmlns:a16="http://schemas.microsoft.com/office/drawing/2014/main" id="{EF72A360-1C43-5545-8A82-617ADF9C2882}"/>
              </a:ext>
            </a:extLst>
          </p:cNvPr>
          <p:cNvSpPr/>
          <p:nvPr/>
        </p:nvSpPr>
        <p:spPr>
          <a:xfrm>
            <a:off x="3330952" y="5505275"/>
            <a:ext cx="5400000" cy="0"/>
          </a:xfrm>
          <a:prstGeom prst="line">
            <a:avLst/>
          </a:prstGeom>
          <a:noFill/>
          <a:ln w="12700" cap="flat">
            <a:solidFill>
              <a:srgbClr val="D4D8E0"/>
            </a:solidFill>
            <a:custDash>
              <a:ds d="200000" sp="200000"/>
            </a:custDash>
            <a:miter lim="400000"/>
          </a:ln>
          <a:effectLst/>
        </p:spPr>
        <p:txBody>
          <a:bodyPr wrap="square" lIns="45719" tIns="45719" rIns="45719" bIns="45719" numCol="1" anchor="t">
            <a:noAutofit/>
          </a:bodyPr>
          <a:lstStyle/>
          <a:p>
            <a:pPr>
              <a:lnSpc>
                <a:spcPct val="100000"/>
              </a:lnSpc>
              <a:defRPr sz="1800">
                <a:solidFill>
                  <a:srgbClr val="3A3838"/>
                </a:solidFill>
                <a:latin typeface="Calibri"/>
                <a:ea typeface="Calibri"/>
                <a:cs typeface="Calibri"/>
                <a:sym typeface="Calibri"/>
              </a:defRPr>
            </a:pPr>
            <a:endParaRPr/>
          </a:p>
        </p:txBody>
      </p:sp>
      <p:sp>
        <p:nvSpPr>
          <p:cNvPr id="17" name="04">
            <a:extLst>
              <a:ext uri="{FF2B5EF4-FFF2-40B4-BE49-F238E27FC236}">
                <a16:creationId xmlns:a16="http://schemas.microsoft.com/office/drawing/2014/main" id="{B0CD9F87-75FB-0F40-92B6-511F3D115559}"/>
              </a:ext>
            </a:extLst>
          </p:cNvPr>
          <p:cNvSpPr/>
          <p:nvPr/>
        </p:nvSpPr>
        <p:spPr>
          <a:xfrm>
            <a:off x="3532012" y="4996165"/>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5</a:t>
            </a:r>
            <a:endParaRPr dirty="0">
              <a:solidFill>
                <a:schemeClr val="bg2">
                  <a:lumMod val="10000"/>
                </a:schemeClr>
              </a:solidFill>
            </a:endParaRPr>
          </a:p>
        </p:txBody>
      </p:sp>
      <p:sp>
        <p:nvSpPr>
          <p:cNvPr id="19" name="点击编辑目录标题D#16">
            <a:extLst>
              <a:ext uri="{FF2B5EF4-FFF2-40B4-BE49-F238E27FC236}">
                <a16:creationId xmlns:a16="http://schemas.microsoft.com/office/drawing/2014/main" id="{4A3750F0-9040-5D4F-A8A1-082D991FA32E}"/>
              </a:ext>
            </a:extLst>
          </p:cNvPr>
          <p:cNvSpPr txBox="1"/>
          <p:nvPr/>
        </p:nvSpPr>
        <p:spPr>
          <a:xfrm>
            <a:off x="4152786" y="5062403"/>
            <a:ext cx="1938990" cy="33855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lnSpc>
                <a:spcPct val="100000"/>
              </a:lnSpc>
              <a:defRPr sz="1600">
                <a:latin typeface="微软雅黑"/>
                <a:ea typeface="微软雅黑"/>
                <a:cs typeface="微软雅黑"/>
                <a:sym typeface="微软雅黑"/>
              </a:defRPr>
            </a:lvl1pPr>
          </a:lstStyle>
          <a:p>
            <a:r>
              <a:rPr lang="zh-CN" altLang="en-US" dirty="0"/>
              <a:t>关于容器的灵魂拷问</a:t>
            </a:r>
          </a:p>
        </p:txBody>
      </p:sp>
      <p:sp>
        <p:nvSpPr>
          <p:cNvPr id="20" name="01">
            <a:extLst>
              <a:ext uri="{FF2B5EF4-FFF2-40B4-BE49-F238E27FC236}">
                <a16:creationId xmlns:a16="http://schemas.microsoft.com/office/drawing/2014/main" id="{A3D068BF-85F0-2B48-A483-D7CE16AC66CC}"/>
              </a:ext>
            </a:extLst>
          </p:cNvPr>
          <p:cNvSpPr/>
          <p:nvPr/>
        </p:nvSpPr>
        <p:spPr>
          <a:xfrm>
            <a:off x="3532012" y="2835804"/>
            <a:ext cx="375164" cy="375164"/>
          </a:xfrm>
          <a:prstGeom prst="roundRect">
            <a:avLst>
              <a:gd name="adj" fmla="val 50000"/>
            </a:avLst>
          </a:prstGeom>
          <a:solidFill>
            <a:srgbClr val="1E5096"/>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t>0</a:t>
            </a:r>
            <a:r>
              <a:rPr lang="en-US" altLang="zh-CN" dirty="0"/>
              <a:t>2</a:t>
            </a:r>
            <a:endParaRPr dirty="0"/>
          </a:p>
        </p:txBody>
      </p:sp>
      <p:sp>
        <p:nvSpPr>
          <p:cNvPr id="21" name="03">
            <a:extLst>
              <a:ext uri="{FF2B5EF4-FFF2-40B4-BE49-F238E27FC236}">
                <a16:creationId xmlns:a16="http://schemas.microsoft.com/office/drawing/2014/main" id="{EC95F481-7343-4844-A58F-1127853EE81F}"/>
              </a:ext>
            </a:extLst>
          </p:cNvPr>
          <p:cNvSpPr/>
          <p:nvPr/>
        </p:nvSpPr>
        <p:spPr>
          <a:xfrm>
            <a:off x="3532012" y="2081377"/>
            <a:ext cx="375164" cy="375164"/>
          </a:xfrm>
          <a:prstGeom prst="roundRect">
            <a:avLst>
              <a:gd name="adj" fmla="val 50000"/>
            </a:avLst>
          </a:prstGeom>
          <a:noFill/>
          <a:ln w="3175">
            <a:solidFill>
              <a:srgbClr val="EDEDE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565150">
              <a:lnSpc>
                <a:spcPct val="100000"/>
              </a:lnSpc>
              <a:defRPr sz="1100">
                <a:solidFill>
                  <a:srgbClr val="FFFFFF"/>
                </a:solidFill>
                <a:latin typeface="Arial"/>
                <a:ea typeface="Arial"/>
                <a:cs typeface="Arial"/>
                <a:sym typeface="Arial"/>
              </a:defRPr>
            </a:lvl1pPr>
          </a:lstStyle>
          <a:p>
            <a:r>
              <a:rPr dirty="0">
                <a:solidFill>
                  <a:schemeClr val="bg2">
                    <a:lumMod val="10000"/>
                  </a:schemeClr>
                </a:solidFill>
              </a:rPr>
              <a:t>0</a:t>
            </a:r>
            <a:r>
              <a:rPr lang="en-US" altLang="zh-CN" dirty="0">
                <a:solidFill>
                  <a:schemeClr val="bg2">
                    <a:lumMod val="10000"/>
                  </a:schemeClr>
                </a:solidFill>
              </a:rPr>
              <a:t>1</a:t>
            </a:r>
            <a:endParaRPr dirty="0">
              <a:solidFill>
                <a:schemeClr val="bg2">
                  <a:lumMod val="10000"/>
                </a:schemeClr>
              </a:solidFill>
            </a:endParaRPr>
          </a:p>
        </p:txBody>
      </p:sp>
    </p:spTree>
    <p:extLst>
      <p:ext uri="{BB962C8B-B14F-4D97-AF65-F5344CB8AC3E}">
        <p14:creationId xmlns:p14="http://schemas.microsoft.com/office/powerpoint/2010/main" val="414330033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点击编辑标题#S42"/>
          <p:cNvSpPr txBox="1">
            <a:spLocks noGrp="1"/>
          </p:cNvSpPr>
          <p:nvPr>
            <p:ph type="title"/>
          </p:nvPr>
        </p:nvSpPr>
        <p:spPr>
          <a:prstGeom prst="rect">
            <a:avLst/>
          </a:prstGeom>
        </p:spPr>
        <p:txBody>
          <a:bodyPr/>
          <a:lstStyle/>
          <a:p>
            <a:r>
              <a:rPr lang="en-US" altLang="zh-CN" dirty="0"/>
              <a:t>K8S</a:t>
            </a:r>
            <a:r>
              <a:rPr lang="zh-CN" altLang="en-US" dirty="0"/>
              <a:t>概念</a:t>
            </a:r>
          </a:p>
        </p:txBody>
      </p:sp>
      <p:sp>
        <p:nvSpPr>
          <p:cNvPr id="387"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dirty="0"/>
          </a:p>
        </p:txBody>
      </p:sp>
      <p:sp>
        <p:nvSpPr>
          <p:cNvPr id="3" name="文本框 2">
            <a:extLst>
              <a:ext uri="{FF2B5EF4-FFF2-40B4-BE49-F238E27FC236}">
                <a16:creationId xmlns:a16="http://schemas.microsoft.com/office/drawing/2014/main" id="{39BA64D1-446A-1E45-96EA-112C9E867741}"/>
              </a:ext>
            </a:extLst>
          </p:cNvPr>
          <p:cNvSpPr txBox="1"/>
          <p:nvPr/>
        </p:nvSpPr>
        <p:spPr>
          <a:xfrm>
            <a:off x="712578" y="816055"/>
            <a:ext cx="6643687" cy="30982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914400" rtl="0" fontAlgn="auto" latinLnBrk="0" hangingPunct="0">
              <a:lnSpc>
                <a:spcPct val="120000"/>
              </a:lnSpc>
              <a:spcBef>
                <a:spcPts val="0"/>
              </a:spcBef>
              <a:spcAft>
                <a:spcPts val="0"/>
              </a:spcAft>
              <a:buClrTx/>
              <a:buSzTx/>
              <a:buFontTx/>
              <a:buNone/>
              <a:tabLst/>
            </a:pPr>
            <a:r>
              <a:rPr lang="zh-CN" altLang="en-US" dirty="0">
                <a:solidFill>
                  <a:srgbClr val="535353"/>
                </a:solidFill>
              </a:rPr>
              <a:t>一句话总结</a:t>
            </a:r>
            <a:r>
              <a:rPr lang="en-US" altLang="zh-CN" dirty="0">
                <a:solidFill>
                  <a:srgbClr val="535353"/>
                </a:solidFill>
              </a:rPr>
              <a:t>K8S</a:t>
            </a:r>
            <a:r>
              <a:rPr lang="zh-CN" altLang="en-US" dirty="0">
                <a:solidFill>
                  <a:srgbClr val="535353"/>
                </a:solidFill>
              </a:rPr>
              <a:t>的概念</a:t>
            </a:r>
            <a:endParaRPr lang="en-US" altLang="zh-CN" dirty="0">
              <a:solidFill>
                <a:srgbClr val="535353"/>
              </a:solidFill>
            </a:endParaRPr>
          </a:p>
        </p:txBody>
      </p:sp>
      <p:sp>
        <p:nvSpPr>
          <p:cNvPr id="6" name="文本框 5">
            <a:extLst>
              <a:ext uri="{FF2B5EF4-FFF2-40B4-BE49-F238E27FC236}">
                <a16:creationId xmlns:a16="http://schemas.microsoft.com/office/drawing/2014/main" id="{A8D5BC95-F646-5D43-BB48-B7BD48DACAD4}"/>
              </a:ext>
            </a:extLst>
          </p:cNvPr>
          <p:cNvSpPr txBox="1"/>
          <p:nvPr/>
        </p:nvSpPr>
        <p:spPr>
          <a:xfrm>
            <a:off x="1571625" y="1369646"/>
            <a:ext cx="9979675" cy="444634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zh-CN" altLang="en-US" dirty="0"/>
              <a:t>一个目标：容器操作；两地三中心；四层服务发现；五种</a:t>
            </a:r>
            <a:r>
              <a:rPr lang="en" altLang="zh-CN" dirty="0"/>
              <a:t>Pod</a:t>
            </a:r>
            <a:r>
              <a:rPr lang="zh-CN" altLang="en-US" dirty="0"/>
              <a:t>共享资源；六个</a:t>
            </a:r>
            <a:r>
              <a:rPr lang="en" altLang="zh-CN" dirty="0"/>
              <a:t>CNI</a:t>
            </a:r>
            <a:r>
              <a:rPr lang="zh-CN" altLang="en-US" dirty="0"/>
              <a:t>常用插件；七层负载均衡；八种隔离维度；九个网络模型原则；十类</a:t>
            </a:r>
            <a:r>
              <a:rPr lang="en" altLang="zh-CN" dirty="0"/>
              <a:t>IP</a:t>
            </a:r>
            <a:r>
              <a:rPr lang="zh-CN" altLang="en-US" dirty="0"/>
              <a:t>地址</a:t>
            </a:r>
            <a:endParaRPr lang="en-US" altLang="zh-CN" dirty="0"/>
          </a:p>
          <a:p>
            <a:r>
              <a:rPr lang="zh-CN" altLang="en-US" dirty="0"/>
              <a:t>一个目标：容器操作</a:t>
            </a:r>
            <a:endParaRPr lang="en-US" altLang="zh-CN" dirty="0"/>
          </a:p>
          <a:p>
            <a:r>
              <a:rPr lang="en" altLang="zh-CN" dirty="0"/>
              <a:t>Kubernetes(k8s)</a:t>
            </a:r>
            <a:r>
              <a:rPr lang="zh-CN" altLang="en-US" dirty="0"/>
              <a:t>是自动化容器操作的开源平台。这些容器操作包括：部署，调度和节点集群间扩展。</a:t>
            </a:r>
            <a:endParaRPr lang="en-US" altLang="zh-CN" dirty="0"/>
          </a:p>
          <a:p>
            <a:r>
              <a:rPr lang="zh-CN" altLang="en-US" dirty="0"/>
              <a:t>两地三中心：</a:t>
            </a:r>
            <a:endParaRPr lang="en-US" altLang="zh-CN" dirty="0"/>
          </a:p>
          <a:p>
            <a:r>
              <a:rPr lang="zh-CN" altLang="en-US" dirty="0"/>
              <a:t>两地三中心包括本地生产中心、本地灾备中心、异地灾备中心</a:t>
            </a:r>
            <a:endParaRPr lang="en-US" altLang="zh-CN" dirty="0"/>
          </a:p>
          <a:p>
            <a:r>
              <a:rPr lang="zh-CN" altLang="en-US" dirty="0"/>
              <a:t>四层服务发现：</a:t>
            </a:r>
            <a:endParaRPr lang="en-US" altLang="zh-CN" dirty="0"/>
          </a:p>
          <a:p>
            <a:r>
              <a:rPr lang="en-US" altLang="zh-CN" dirty="0"/>
              <a:t>K8S</a:t>
            </a:r>
            <a:r>
              <a:rPr lang="zh-CN" altLang="en-US" dirty="0"/>
              <a:t>的服务发现是基于环境变量</a:t>
            </a:r>
            <a:r>
              <a:rPr lang="en-US" altLang="zh-CN" dirty="0"/>
              <a:t>(TCP)</a:t>
            </a:r>
            <a:r>
              <a:rPr lang="zh-CN" altLang="en-US" dirty="0"/>
              <a:t>，</a:t>
            </a:r>
            <a:r>
              <a:rPr lang="en-US" altLang="zh-CN" dirty="0"/>
              <a:t>DNS(UDP)</a:t>
            </a:r>
            <a:r>
              <a:rPr lang="zh-CN" altLang="en-US" dirty="0"/>
              <a:t>来进行发现的，这两种协议都是建立在</a:t>
            </a:r>
            <a:r>
              <a:rPr lang="en-US" altLang="zh-CN" dirty="0"/>
              <a:t>4</a:t>
            </a:r>
            <a:r>
              <a:rPr lang="zh-CN" altLang="en-US" dirty="0"/>
              <a:t>层之上的</a:t>
            </a:r>
            <a:endParaRPr lang="en-US" altLang="zh-CN" dirty="0"/>
          </a:p>
          <a:p>
            <a:r>
              <a:rPr lang="zh-CN" altLang="en-US" dirty="0"/>
              <a:t>五种</a:t>
            </a:r>
            <a:r>
              <a:rPr lang="en" altLang="zh-CN" dirty="0"/>
              <a:t>Pod</a:t>
            </a:r>
            <a:r>
              <a:rPr lang="zh-CN" altLang="en-US" dirty="0"/>
              <a:t>共享资源：</a:t>
            </a:r>
            <a:endParaRPr lang="en-US" altLang="zh-CN" dirty="0"/>
          </a:p>
          <a:p>
            <a:r>
              <a:rPr lang="en" altLang="zh-CN" dirty="0"/>
              <a:t>PID</a:t>
            </a:r>
            <a:r>
              <a:rPr lang="zh-CN" altLang="en-US" dirty="0"/>
              <a:t>命名空间、网络命名空间、</a:t>
            </a:r>
            <a:r>
              <a:rPr lang="en" altLang="zh-CN" dirty="0"/>
              <a:t>IPC</a:t>
            </a:r>
            <a:r>
              <a:rPr lang="zh-CN" altLang="en-US" dirty="0"/>
              <a:t>命名空间、</a:t>
            </a:r>
            <a:r>
              <a:rPr lang="en" altLang="zh-CN" dirty="0"/>
              <a:t>UTS</a:t>
            </a:r>
            <a:r>
              <a:rPr lang="zh-CN" altLang="en-US" dirty="0"/>
              <a:t>命名空间、共享存储卷</a:t>
            </a:r>
            <a:endParaRPr lang="en-US" altLang="zh-CN" dirty="0"/>
          </a:p>
          <a:p>
            <a:r>
              <a:rPr lang="zh-CN" altLang="en-US" dirty="0"/>
              <a:t>六个</a:t>
            </a:r>
            <a:r>
              <a:rPr lang="en" altLang="zh-CN" dirty="0"/>
              <a:t>CNI</a:t>
            </a:r>
            <a:r>
              <a:rPr lang="zh-CN" altLang="en-US" dirty="0"/>
              <a:t>常用插件：</a:t>
            </a:r>
            <a:endParaRPr lang="en-US" altLang="zh-CN" dirty="0"/>
          </a:p>
          <a:p>
            <a:r>
              <a:rPr lang="en-US" altLang="zh-CN" dirty="0"/>
              <a:t>Loopback</a:t>
            </a:r>
            <a:r>
              <a:rPr lang="zh-CN" altLang="en-US" dirty="0"/>
              <a:t> </a:t>
            </a:r>
            <a:r>
              <a:rPr lang="en-US" altLang="zh-CN" dirty="0"/>
              <a:t>plugin</a:t>
            </a:r>
            <a:r>
              <a:rPr lang="zh-CN" altLang="en-US" dirty="0"/>
              <a:t>、</a:t>
            </a:r>
            <a:r>
              <a:rPr lang="en-US" altLang="zh-CN" dirty="0"/>
              <a:t>bridge</a:t>
            </a:r>
            <a:r>
              <a:rPr lang="zh-CN" altLang="en-US" dirty="0"/>
              <a:t> </a:t>
            </a:r>
            <a:r>
              <a:rPr lang="en-US" altLang="zh-CN" dirty="0"/>
              <a:t>plugin</a:t>
            </a:r>
            <a:r>
              <a:rPr lang="zh-CN" altLang="en-US" dirty="0"/>
              <a:t>、</a:t>
            </a:r>
            <a:r>
              <a:rPr lang="en-US" altLang="zh-CN" dirty="0" err="1"/>
              <a:t>ptp</a:t>
            </a:r>
            <a:r>
              <a:rPr lang="zh-CN" altLang="en-US" dirty="0"/>
              <a:t> </a:t>
            </a:r>
            <a:r>
              <a:rPr lang="en-US" altLang="zh-CN" dirty="0"/>
              <a:t>plugin</a:t>
            </a:r>
            <a:r>
              <a:rPr lang="zh-CN" altLang="en-US" dirty="0"/>
              <a:t>、</a:t>
            </a:r>
            <a:r>
              <a:rPr lang="en-US" altLang="zh-CN" dirty="0" err="1"/>
              <a:t>macvlan</a:t>
            </a:r>
            <a:r>
              <a:rPr lang="zh-CN" altLang="en-US" dirty="0"/>
              <a:t> </a:t>
            </a:r>
            <a:r>
              <a:rPr lang="en-US" altLang="zh-CN" dirty="0"/>
              <a:t>plugin</a:t>
            </a:r>
            <a:r>
              <a:rPr lang="zh-CN" altLang="en-US" dirty="0"/>
              <a:t>、</a:t>
            </a:r>
            <a:r>
              <a:rPr lang="en-US" altLang="zh-CN" dirty="0" err="1"/>
              <a:t>ipvlan</a:t>
            </a:r>
            <a:r>
              <a:rPr lang="zh-CN" altLang="en-US" dirty="0"/>
              <a:t> </a:t>
            </a:r>
            <a:r>
              <a:rPr lang="en-US" altLang="zh-CN" dirty="0"/>
              <a:t>plugin</a:t>
            </a:r>
            <a:r>
              <a:rPr lang="zh-CN" altLang="en-US" dirty="0"/>
              <a:t>、</a:t>
            </a:r>
            <a:r>
              <a:rPr lang="en-US" altLang="zh-CN" dirty="0"/>
              <a:t>3</a:t>
            </a:r>
            <a:r>
              <a:rPr lang="en-US" altLang="zh-CN" baseline="30000" dirty="0"/>
              <a:t>rd</a:t>
            </a:r>
            <a:r>
              <a:rPr lang="en-US" altLang="zh-CN" dirty="0"/>
              <a:t>-party</a:t>
            </a:r>
            <a:r>
              <a:rPr lang="zh-CN" altLang="en-US" dirty="0"/>
              <a:t> </a:t>
            </a:r>
            <a:r>
              <a:rPr lang="en-US" altLang="zh-CN" dirty="0"/>
              <a:t>plugin</a:t>
            </a:r>
          </a:p>
          <a:p>
            <a:r>
              <a:rPr lang="zh-CN" altLang="en-US" dirty="0"/>
              <a:t>七层负载均衡：</a:t>
            </a:r>
            <a:endParaRPr lang="en-US" altLang="zh-CN" dirty="0"/>
          </a:p>
          <a:p>
            <a:r>
              <a:rPr lang="zh-CN" altLang="en-US" dirty="0"/>
              <a:t>七层负载均衡：基于</a:t>
            </a:r>
            <a:r>
              <a:rPr lang="en" altLang="zh-CN" dirty="0"/>
              <a:t>URL</a:t>
            </a:r>
            <a:r>
              <a:rPr lang="zh-CN" altLang="en-US" dirty="0"/>
              <a:t>等应用层信息的负载均衡</a:t>
            </a:r>
            <a:endParaRPr lang="en-US" altLang="zh-CN" dirty="0"/>
          </a:p>
          <a:p>
            <a:r>
              <a:rPr lang="zh-CN" altLang="en-US" dirty="0"/>
              <a:t>八种隔离维度：</a:t>
            </a:r>
            <a:endParaRPr lang="en-US" altLang="zh-CN" dirty="0"/>
          </a:p>
          <a:p>
            <a:r>
              <a:rPr lang="en" altLang="zh-CN" dirty="0"/>
              <a:t>K8s</a:t>
            </a:r>
            <a:r>
              <a:rPr lang="zh-CN" altLang="en-US" dirty="0"/>
              <a:t>集群调度这边需要对上面从上到下从粗粒度到细粒度的隔离做相应的调度策略</a:t>
            </a:r>
            <a:endParaRPr lang="en-US" altLang="zh-CN" dirty="0"/>
          </a:p>
          <a:p>
            <a:endParaRPr lang="en-US" altLang="zh-CN" dirty="0"/>
          </a:p>
        </p:txBody>
      </p:sp>
    </p:spTree>
    <p:extLst>
      <p:ext uri="{BB962C8B-B14F-4D97-AF65-F5344CB8AC3E}">
        <p14:creationId xmlns:p14="http://schemas.microsoft.com/office/powerpoint/2010/main" val="2789679132"/>
      </p:ext>
    </p:extLst>
  </p:cSld>
  <p:clrMapOvr>
    <a:masterClrMapping/>
  </p:clrMapOvr>
  <p:transition spd="med"/>
</p:sld>
</file>

<file path=ppt/theme/theme1.xml><?xml version="1.0" encoding="utf-8"?>
<a:theme xmlns:a="http://schemas.openxmlformats.org/drawingml/2006/main" name="23_ClassicWhite">
  <a:themeElements>
    <a:clrScheme name="23_ClassicWhite">
      <a:dk1>
        <a:srgbClr val="281E1E"/>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Microsoft YaHei"/>
        <a:ea typeface="Microsoft YaHei"/>
        <a:cs typeface="Microsoft YaHei"/>
      </a:majorFont>
      <a:minorFont>
        <a:latin typeface="Microsoft YaHei"/>
        <a:ea typeface="Microsoft YaHei"/>
        <a:cs typeface="Microsoft YaHei"/>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5096"/>
        </a:solidFill>
        <a:ln w="3175"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6515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FillTx/>
            <a:latin typeface="+mn-lt"/>
            <a:ea typeface="+mn-ea"/>
            <a:cs typeface="+mn-cs"/>
            <a:sym typeface="Microsoft YaHe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D4D8E0"/>
          </a:solidFill>
          <a:custDash>
            <a:ds d="200000" sp="200000"/>
          </a:custDash>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5400" tIns="25400" rIns="25400" bIns="25400" numCol="1" spcCol="38100" rtlCol="0" anchor="ctr">
        <a:spAutoFit/>
      </a:bodyPr>
      <a:lstStyle>
        <a:defPPr marL="0" marR="0" indent="0" algn="l" defTabSz="914400" rtl="0" fontAlgn="auto" latinLnBrk="0" hangingPunct="0">
          <a:lnSpc>
            <a:spcPct val="120000"/>
          </a:lnSpc>
          <a:spcBef>
            <a:spcPts val="0"/>
          </a:spcBef>
          <a:spcAft>
            <a:spcPts val="0"/>
          </a:spcAft>
          <a:buClrTx/>
          <a:buSzTx/>
          <a:buFontTx/>
          <a:buNone/>
          <a:tabLst/>
          <a:defRPr kumimoji="0" sz="1400" b="0" i="0" u="none" strike="noStrike" cap="none" spc="0" normalizeH="0" baseline="0">
            <a:ln>
              <a:noFill/>
            </a:ln>
            <a:solidFill>
              <a:srgbClr val="281E1E"/>
            </a:solidFill>
            <a:effectLst/>
            <a:uFillTx/>
            <a:latin typeface="+mn-lt"/>
            <a:ea typeface="+mn-ea"/>
            <a:cs typeface="+mn-cs"/>
            <a:sym typeface="Microsoft YaHe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Microsoft YaHei"/>
        <a:ea typeface="Microsoft YaHei"/>
        <a:cs typeface="Microsoft YaHei"/>
      </a:majorFont>
      <a:minorFont>
        <a:latin typeface="Microsoft YaHei"/>
        <a:ea typeface="Microsoft YaHei"/>
        <a:cs typeface="Microsoft YaHei"/>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5096"/>
        </a:solidFill>
        <a:ln w="3175"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6515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FillTx/>
            <a:latin typeface="+mn-lt"/>
            <a:ea typeface="+mn-ea"/>
            <a:cs typeface="+mn-cs"/>
            <a:sym typeface="Microsoft YaHe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D4D8E0"/>
          </a:solidFill>
          <a:custDash>
            <a:ds d="200000" sp="200000"/>
          </a:custDash>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5400" tIns="25400" rIns="25400" bIns="25400" numCol="1" spcCol="38100" rtlCol="0" anchor="ctr">
        <a:spAutoFit/>
      </a:bodyPr>
      <a:lstStyle>
        <a:defPPr marL="0" marR="0" indent="0" algn="l" defTabSz="914400" rtl="0" fontAlgn="auto" latinLnBrk="0" hangingPunct="0">
          <a:lnSpc>
            <a:spcPct val="120000"/>
          </a:lnSpc>
          <a:spcBef>
            <a:spcPts val="0"/>
          </a:spcBef>
          <a:spcAft>
            <a:spcPts val="0"/>
          </a:spcAft>
          <a:buClrTx/>
          <a:buSzTx/>
          <a:buFontTx/>
          <a:buNone/>
          <a:tabLst/>
          <a:defRPr kumimoji="0" sz="1400" b="0" i="0" u="none" strike="noStrike" cap="none" spc="0" normalizeH="0" baseline="0">
            <a:ln>
              <a:noFill/>
            </a:ln>
            <a:solidFill>
              <a:srgbClr val="281E1E"/>
            </a:solidFill>
            <a:effectLst/>
            <a:uFillTx/>
            <a:latin typeface="+mn-lt"/>
            <a:ea typeface="+mn-ea"/>
            <a:cs typeface="+mn-cs"/>
            <a:sym typeface="Microsoft YaHe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15973</TotalTime>
  <Words>3716</Words>
  <Application>Microsoft Macintosh PowerPoint</Application>
  <PresentationFormat>宽屏</PresentationFormat>
  <Paragraphs>321</Paragraphs>
  <Slides>33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等线</vt:lpstr>
      <vt:lpstr>SimSun</vt:lpstr>
      <vt:lpstr>微软雅黑</vt:lpstr>
      <vt:lpstr>微软雅黑</vt:lpstr>
      <vt:lpstr>Arial</vt:lpstr>
      <vt:lpstr>Calibri</vt:lpstr>
      <vt:lpstr>Helvetica Neue</vt:lpstr>
      <vt:lpstr>23_ClassicWhite</vt:lpstr>
      <vt:lpstr>PowerPoint 演示文稿</vt:lpstr>
      <vt:lpstr>K8S分享</vt:lpstr>
      <vt:lpstr>使用物理机的痛点</vt:lpstr>
      <vt:lpstr>Docker的优势</vt:lpstr>
      <vt:lpstr>Docker的技术实现原理</vt:lpstr>
      <vt:lpstr>Docker的技术实现原理</vt:lpstr>
      <vt:lpstr>Docker 的缺点</vt:lpstr>
      <vt:lpstr>K8S分享</vt:lpstr>
      <vt:lpstr>K8S概念</vt:lpstr>
      <vt:lpstr>PowerPoint 演示文稿</vt:lpstr>
      <vt:lpstr>K8S 解决的痛点</vt:lpstr>
      <vt:lpstr>使用K8S的优势</vt:lpstr>
      <vt:lpstr>使用K8S的优势</vt:lpstr>
      <vt:lpstr>使用K8S的优势</vt:lpstr>
      <vt:lpstr>使用K8S的优势</vt:lpstr>
      <vt:lpstr>K8S分享</vt:lpstr>
      <vt:lpstr>K8S资源类型</vt:lpstr>
      <vt:lpstr>K8S资源类型</vt:lpstr>
      <vt:lpstr>K8S资源类型</vt:lpstr>
      <vt:lpstr>K8S资源类型</vt:lpstr>
      <vt:lpstr>K8S资源类型</vt:lpstr>
      <vt:lpstr>K8S资源类型</vt:lpstr>
      <vt:lpstr>K8S分享</vt:lpstr>
      <vt:lpstr>K8S 自动扩展HPA</vt:lpstr>
      <vt:lpstr>K8S 自动扩展HPA</vt:lpstr>
      <vt:lpstr>K8S 自动扩展HPA</vt:lpstr>
      <vt:lpstr>K8S 自动扩展HPA</vt:lpstr>
      <vt:lpstr>K8S分享</vt:lpstr>
      <vt:lpstr>关于容器的灵魂拷问</vt:lpstr>
      <vt:lpstr>关于容器的灵魂拷问</vt:lpstr>
      <vt:lpstr>关于容器的灵魂拷问</vt:lpstr>
      <vt:lpstr>关于容器的灵魂拷问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雷广岩</cp:lastModifiedBy>
  <cp:revision>186</cp:revision>
  <dcterms:modified xsi:type="dcterms:W3CDTF">2021-11-30T06:59:35Z</dcterms:modified>
</cp:coreProperties>
</file>